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3"/>
  </p:notesMasterIdLst>
  <p:sldIdLst>
    <p:sldId id="257" r:id="rId2"/>
    <p:sldId id="278" r:id="rId3"/>
    <p:sldId id="280" r:id="rId4"/>
    <p:sldId id="281" r:id="rId5"/>
    <p:sldId id="293" r:id="rId6"/>
    <p:sldId id="259" r:id="rId7"/>
    <p:sldId id="276" r:id="rId8"/>
    <p:sldId id="270" r:id="rId9"/>
    <p:sldId id="271" r:id="rId10"/>
    <p:sldId id="265" r:id="rId11"/>
    <p:sldId id="264" r:id="rId12"/>
    <p:sldId id="272" r:id="rId13"/>
    <p:sldId id="290" r:id="rId14"/>
    <p:sldId id="283" r:id="rId15"/>
    <p:sldId id="292" r:id="rId16"/>
    <p:sldId id="284" r:id="rId17"/>
    <p:sldId id="285" r:id="rId18"/>
    <p:sldId id="286" r:id="rId19"/>
    <p:sldId id="287" r:id="rId20"/>
    <p:sldId id="288" r:id="rId21"/>
    <p:sldId id="289" r:id="rId22"/>
  </p:sldIdLst>
  <p:sldSz cx="12192000" cy="6858000"/>
  <p:notesSz cx="6858000" cy="9144000"/>
  <p:embeddedFontLst>
    <p:embeddedFont>
      <p:font typeface="Gill Sans MT" panose="020B0502020104020203" pitchFamily="34" charset="0"/>
      <p:regular r:id="rId24"/>
      <p:bold r:id="rId25"/>
      <p:italic r:id="rId26"/>
      <p:boldItalic r:id="rId27"/>
    </p:embeddedFont>
    <p:embeddedFont>
      <p:font typeface="League Spartan" panose="00000800000000000000" pitchFamily="50" charset="0"/>
      <p:bold r:id="rId28"/>
    </p:embeddedFont>
    <p:embeddedFont>
      <p:font typeface="Open Sans Light" panose="020B0604020202020204" charset="0"/>
      <p:regular r:id="rId29"/>
    </p:embeddedFont>
    <p:embeddedFont>
      <p:font typeface="Calibri" panose="020F0502020204030204" pitchFamily="34" charset="0"/>
      <p:regular r:id="rId30"/>
      <p:bold r:id="rId31"/>
      <p:italic r:id="rId32"/>
      <p:boldItalic r:id="rId33"/>
    </p:embeddedFont>
    <p:embeddedFont>
      <p:font typeface="Calibri Light" panose="020F0302020204030204" pitchFamily="34" charset="0"/>
      <p:regular r:id="rId34"/>
      <p:italic r:id="rId35"/>
    </p:embeddedFont>
    <p:embeddedFont>
      <p:font typeface="Lato" panose="020B0604020202020204" charset="0"/>
      <p:regular r:id="rId36"/>
      <p:bold r:id="rId37"/>
      <p:italic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acher slides" id="{00D1C3B0-8008-4682-BFE7-92EEC8C9715A}">
          <p14:sldIdLst>
            <p14:sldId id="257"/>
            <p14:sldId id="278"/>
            <p14:sldId id="280"/>
            <p14:sldId id="281"/>
            <p14:sldId id="293"/>
            <p14:sldId id="259"/>
            <p14:sldId id="276"/>
            <p14:sldId id="270"/>
          </p14:sldIdLst>
        </p14:section>
        <p14:section name="Pupil facing slides" id="{84325EF0-F104-4DB3-9EED-056F14260497}">
          <p14:sldIdLst>
            <p14:sldId id="271"/>
            <p14:sldId id="265"/>
            <p14:sldId id="264"/>
            <p14:sldId id="272"/>
            <p14:sldId id="290"/>
            <p14:sldId id="283"/>
            <p14:sldId id="292"/>
            <p14:sldId id="284"/>
            <p14:sldId id="285"/>
            <p14:sldId id="286"/>
            <p14:sldId id="287"/>
            <p14:sldId id="288"/>
            <p14:sldId id="289"/>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ydia Stober" initials="LS" lastIdx="11" clrIdx="0">
    <p:extLst>
      <p:ext uri="{19B8F6BF-5375-455C-9EA6-DF929625EA0E}">
        <p15:presenceInfo xmlns:p15="http://schemas.microsoft.com/office/powerpoint/2012/main" userId="Lydia Stober" providerId="None"/>
      </p:ext>
    </p:extLst>
  </p:cmAuthor>
  <p:cmAuthor id="2" name="Jenny Fox" initials="JF" lastIdx="8" clrIdx="1">
    <p:extLst>
      <p:ext uri="{19B8F6BF-5375-455C-9EA6-DF929625EA0E}">
        <p15:presenceInfo xmlns:p15="http://schemas.microsoft.com/office/powerpoint/2012/main" userId="S-1-5-21-1285066173-1815393381-3561576999-262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551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218" autoAdjust="0"/>
    <p:restoredTop sz="89660" autoAdjust="0"/>
  </p:normalViewPr>
  <p:slideViewPr>
    <p:cSldViewPr snapToGrid="0">
      <p:cViewPr varScale="1">
        <p:scale>
          <a:sx n="62" d="100"/>
          <a:sy n="62" d="100"/>
        </p:scale>
        <p:origin x="896"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font" Target="fonts/font1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1.fntdata"/><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6C2C9B-F253-4E8E-A57B-8710111A636F}" type="datetimeFigureOut">
              <a:rPr lang="en-GB" smtClean="0"/>
              <a:t>17/09/2020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9B01DE-0320-4E8E-B79F-E380A139F8D3}" type="slidenum">
              <a:rPr lang="en-GB" smtClean="0"/>
              <a:t>‹#›</a:t>
            </a:fld>
            <a:endParaRPr lang="en-GB"/>
          </a:p>
        </p:txBody>
      </p:sp>
    </p:spTree>
    <p:extLst>
      <p:ext uri="{BB962C8B-B14F-4D97-AF65-F5344CB8AC3E}">
        <p14:creationId xmlns:p14="http://schemas.microsoft.com/office/powerpoint/2010/main" val="14405555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67DB251-18AC-41D5-959F-F289AB917537}" type="slidenum">
              <a:rPr lang="en-GB" smtClean="0"/>
              <a:t>1</a:t>
            </a:fld>
            <a:endParaRPr lang="en-GB"/>
          </a:p>
        </p:txBody>
      </p:sp>
    </p:spTree>
    <p:extLst>
      <p:ext uri="{BB962C8B-B14F-4D97-AF65-F5344CB8AC3E}">
        <p14:creationId xmlns:p14="http://schemas.microsoft.com/office/powerpoint/2010/main" val="24653582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Teacher Notes - </a:t>
            </a:r>
            <a:r>
              <a:rPr lang="en-US" b="1" dirty="0"/>
              <a:t>Baseline assessment (10-15 mins) </a:t>
            </a:r>
            <a:r>
              <a:rPr lang="en-GB" sz="1200" b="1" kern="1200" dirty="0">
                <a:solidFill>
                  <a:schemeClr val="tx1"/>
                </a:solidFill>
                <a:effectLst/>
                <a:latin typeface="+mn-lt"/>
                <a:ea typeface="+mn-ea"/>
                <a:cs typeface="+mn-cs"/>
              </a:rPr>
              <a:t>This activity should be completed before the lesson.</a:t>
            </a:r>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allows time to look through the pupils’ work and gain a sense of their current understanding and experiences. Before setting this activity, ensure that ground rules for PSHE education lessons have been developed and shared with the class.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Pupils draw/write an individual response or make a whole class brainstorm or mind map, responding to the question ‘</a:t>
            </a:r>
            <a:r>
              <a:rPr lang="en-GB" sz="1200" dirty="0">
                <a:latin typeface="Lato" panose="020B0604020202020204" charset="0"/>
                <a:ea typeface="Lato" panose="020B0604020202020204" charset="0"/>
                <a:cs typeface="Lato" panose="020B0604020202020204" charset="0"/>
              </a:rPr>
              <a:t>What do we know about medicines?’</a:t>
            </a:r>
            <a:r>
              <a:rPr lang="en-GB" sz="1200" kern="1200" dirty="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67DB251-18AC-41D5-959F-F289AB917537}" type="slidenum">
              <a:rPr lang="en-GB" smtClean="0"/>
              <a:t>10</a:t>
            </a:fld>
            <a:endParaRPr lang="en-GB"/>
          </a:p>
        </p:txBody>
      </p:sp>
    </p:spTree>
    <p:extLst>
      <p:ext uri="{BB962C8B-B14F-4D97-AF65-F5344CB8AC3E}">
        <p14:creationId xmlns:p14="http://schemas.microsoft.com/office/powerpoint/2010/main" val="25398634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Teacher Notes </a:t>
            </a:r>
          </a:p>
          <a:p>
            <a:r>
              <a:rPr lang="en-GB" b="0" baseline="0" dirty="0"/>
              <a:t>Use this slide to display your class agreement / ground rules for PSHE education lessons.  See </a:t>
            </a:r>
            <a:r>
              <a:rPr lang="en-GB" b="1" baseline="0" dirty="0"/>
              <a:t>Accompanying Teacher Guidance Notes </a:t>
            </a:r>
            <a:r>
              <a:rPr lang="en-GB" b="0" baseline="0" dirty="0"/>
              <a:t>(separate document). </a:t>
            </a:r>
          </a:p>
          <a:p>
            <a:r>
              <a:rPr lang="en-GB" b="0" dirty="0"/>
              <a:t>Remind pupils - ‘although in this lesson we will be thinking about all different kinds of medicines and when people use them, we are not going to name people we know, if we want to share a story about someone using a medicine, we will say “someone I know…” rather than use their name.’ </a:t>
            </a:r>
          </a:p>
          <a:p>
            <a:endParaRPr lang="en-GB" b="0" dirty="0"/>
          </a:p>
        </p:txBody>
      </p:sp>
      <p:sp>
        <p:nvSpPr>
          <p:cNvPr id="4" name="Slide Number Placeholder 3"/>
          <p:cNvSpPr>
            <a:spLocks noGrp="1"/>
          </p:cNvSpPr>
          <p:nvPr>
            <p:ph type="sldNum" sz="quarter" idx="10"/>
          </p:nvPr>
        </p:nvSpPr>
        <p:spPr/>
        <p:txBody>
          <a:bodyPr/>
          <a:lstStyle/>
          <a:p>
            <a:fld id="{567DB251-18AC-41D5-959F-F289AB917537}" type="slidenum">
              <a:rPr lang="en-GB" smtClean="0"/>
              <a:t>11</a:t>
            </a:fld>
            <a:endParaRPr lang="en-GB"/>
          </a:p>
        </p:txBody>
      </p:sp>
    </p:spTree>
    <p:extLst>
      <p:ext uri="{BB962C8B-B14F-4D97-AF65-F5344CB8AC3E}">
        <p14:creationId xmlns:p14="http://schemas.microsoft.com/office/powerpoint/2010/main" val="31798795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Teacher</a:t>
            </a:r>
            <a:r>
              <a:rPr lang="en-GB" b="1" baseline="0" dirty="0"/>
              <a:t> Notes – Learning objective and outcomes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Introduce the learning outcomes - these are a simplified, more pupil-friendly version of the outcomes on slide 6 (teacher slide).</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67DB251-18AC-41D5-959F-F289AB917537}" type="slidenum">
              <a:rPr lang="en-GB" smtClean="0"/>
              <a:t>12</a:t>
            </a:fld>
            <a:endParaRPr lang="en-GB"/>
          </a:p>
        </p:txBody>
      </p:sp>
    </p:spTree>
    <p:extLst>
      <p:ext uri="{BB962C8B-B14F-4D97-AF65-F5344CB8AC3E}">
        <p14:creationId xmlns:p14="http://schemas.microsoft.com/office/powerpoint/2010/main" val="30371514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Teacher notes Introduction (5-10 </a:t>
            </a:r>
            <a:r>
              <a:rPr lang="en-GB" sz="1200" b="1" kern="1200" dirty="0" err="1">
                <a:solidFill>
                  <a:schemeClr val="tx1"/>
                </a:solidFill>
                <a:effectLst/>
                <a:latin typeface="+mn-lt"/>
                <a:ea typeface="+mn-ea"/>
                <a:cs typeface="+mn-cs"/>
              </a:rPr>
              <a:t>mins</a:t>
            </a:r>
            <a:r>
              <a:rPr lang="en-GB" sz="1200" b="1"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Explain that in this lesson pupils will be learning about some of the medicines and people that help us to stay healthy and well. Explain there are all different types of medicines which are used in different ways and for lots of different reasons: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some medicines help someone to recover (get better) from illness or injuries, such as antiseptic cream on a graze;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some medicines protect the body, such as sun cream protecting the skin from burning, or mosquito spray protecting against bites, or vaccinations which protect people against diseases (vaccinations might include injections or drops to swallow)</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some medicines help people keep healthy and well and may need to be used every day or over a long period of time</a:t>
            </a:r>
          </a:p>
          <a:p>
            <a:endParaRPr lang="en-GB" dirty="0"/>
          </a:p>
        </p:txBody>
      </p:sp>
      <p:sp>
        <p:nvSpPr>
          <p:cNvPr id="4" name="Slide Number Placeholder 3"/>
          <p:cNvSpPr>
            <a:spLocks noGrp="1"/>
          </p:cNvSpPr>
          <p:nvPr>
            <p:ph type="sldNum" sz="quarter" idx="10"/>
          </p:nvPr>
        </p:nvSpPr>
        <p:spPr/>
        <p:txBody>
          <a:bodyPr/>
          <a:lstStyle/>
          <a:p>
            <a:fld id="{919B01DE-0320-4E8E-B79F-E380A139F8D3}" type="slidenum">
              <a:rPr lang="en-GB" smtClean="0"/>
              <a:t>13</a:t>
            </a:fld>
            <a:endParaRPr lang="en-GB"/>
          </a:p>
        </p:txBody>
      </p:sp>
    </p:spTree>
    <p:extLst>
      <p:ext uri="{BB962C8B-B14F-4D97-AF65-F5344CB8AC3E}">
        <p14:creationId xmlns:p14="http://schemas.microsoft.com/office/powerpoint/2010/main" val="19895297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Teacher notes – Feel better scenarios (15 mins)</a:t>
            </a:r>
          </a:p>
          <a:p>
            <a:r>
              <a:rPr lang="en-GB" sz="1200" kern="1200" dirty="0">
                <a:solidFill>
                  <a:schemeClr val="tx1"/>
                </a:solidFill>
                <a:effectLst/>
                <a:latin typeface="+mn-lt"/>
                <a:ea typeface="+mn-ea"/>
                <a:cs typeface="+mn-cs"/>
              </a:rPr>
              <a:t>Pupils think about a time when they felt poorly and what helped them to feel better. </a:t>
            </a:r>
            <a:r>
              <a:rPr lang="en-GB" sz="1200" b="1" kern="1200" dirty="0">
                <a:solidFill>
                  <a:schemeClr val="tx1"/>
                </a:solidFill>
                <a:effectLst/>
                <a:latin typeface="+mn-lt"/>
                <a:ea typeface="+mn-ea"/>
                <a:cs typeface="+mn-cs"/>
              </a:rPr>
              <a:t>Pupils do not need to share, just reflect for themselves.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Introduce a character and explain that they are not feeling well. You might want to use a persona doll or puppet. Pupils discuss what might help them to feel better.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Pupils work in pairs, to read Resource 1.</a:t>
            </a:r>
            <a:r>
              <a:rPr lang="en-GB" sz="1200" i="1" kern="1200" dirty="0">
                <a:solidFill>
                  <a:schemeClr val="tx1"/>
                </a:solidFill>
                <a:effectLst/>
                <a:latin typeface="+mn-lt"/>
                <a:ea typeface="+mn-ea"/>
                <a:cs typeface="+mn-cs"/>
              </a:rPr>
              <a:t> Feel better scenarios</a:t>
            </a:r>
            <a:r>
              <a:rPr lang="en-GB" sz="1200" kern="1200" dirty="0">
                <a:solidFill>
                  <a:schemeClr val="tx1"/>
                </a:solidFill>
                <a:effectLst/>
                <a:latin typeface="+mn-lt"/>
                <a:ea typeface="+mn-ea"/>
                <a:cs typeface="+mn-cs"/>
              </a:rPr>
              <a:t> and suggest what might help the characters to feel better and get well.</a:t>
            </a:r>
          </a:p>
          <a:p>
            <a:r>
              <a:rPr lang="en-GB" sz="1200" b="1" kern="1200" dirty="0">
                <a:solidFill>
                  <a:schemeClr val="tx1"/>
                </a:solidFill>
                <a:effectLst/>
                <a:latin typeface="+mn-lt"/>
                <a:ea typeface="+mn-ea"/>
                <a:cs typeface="+mn-cs"/>
              </a:rPr>
              <a:t>Support:</a:t>
            </a:r>
            <a:r>
              <a:rPr lang="en-GB" sz="1200" kern="1200" dirty="0">
                <a:solidFill>
                  <a:schemeClr val="tx1"/>
                </a:solidFill>
                <a:effectLst/>
                <a:latin typeface="+mn-lt"/>
                <a:ea typeface="+mn-ea"/>
                <a:cs typeface="+mn-cs"/>
              </a:rPr>
              <a:t> Resource 1a.</a:t>
            </a:r>
            <a:r>
              <a:rPr lang="en-GB" sz="1200" i="1" kern="1200" dirty="0">
                <a:solidFill>
                  <a:schemeClr val="tx1"/>
                </a:solidFill>
                <a:effectLst/>
                <a:latin typeface="+mn-lt"/>
                <a:ea typeface="+mn-ea"/>
                <a:cs typeface="+mn-cs"/>
              </a:rPr>
              <a:t> Feel better scenarios - support</a:t>
            </a:r>
            <a:r>
              <a:rPr lang="en-GB" sz="1200" kern="1200" dirty="0">
                <a:solidFill>
                  <a:schemeClr val="tx1"/>
                </a:solidFill>
                <a:effectLst/>
                <a:latin typeface="+mn-lt"/>
                <a:ea typeface="+mn-ea"/>
                <a:cs typeface="+mn-cs"/>
              </a:rPr>
              <a:t>. Pupils match up the symptoms to the remedies/things that might help them feel better. </a:t>
            </a:r>
          </a:p>
          <a:p>
            <a:r>
              <a:rPr lang="en-GB" sz="1200" b="1" kern="1200" dirty="0">
                <a:solidFill>
                  <a:schemeClr val="tx1"/>
                </a:solidFill>
                <a:effectLst/>
                <a:latin typeface="+mn-lt"/>
                <a:ea typeface="+mn-ea"/>
                <a:cs typeface="+mn-cs"/>
              </a:rPr>
              <a:t>Challenge:</a:t>
            </a:r>
            <a:r>
              <a:rPr lang="en-GB" sz="1200" kern="1200" dirty="0">
                <a:solidFill>
                  <a:schemeClr val="tx1"/>
                </a:solidFill>
                <a:effectLst/>
                <a:latin typeface="+mn-lt"/>
                <a:ea typeface="+mn-ea"/>
                <a:cs typeface="+mn-cs"/>
              </a:rPr>
              <a:t> Resource 1b.</a:t>
            </a:r>
            <a:r>
              <a:rPr lang="en-GB" sz="1200" i="1" kern="1200" dirty="0">
                <a:solidFill>
                  <a:schemeClr val="tx1"/>
                </a:solidFill>
                <a:effectLst/>
                <a:latin typeface="+mn-lt"/>
                <a:ea typeface="+mn-ea"/>
                <a:cs typeface="+mn-cs"/>
              </a:rPr>
              <a:t> Feel better scenarios - challenge</a:t>
            </a:r>
            <a:r>
              <a:rPr lang="en-GB" sz="1200" kern="1200" dirty="0">
                <a:solidFill>
                  <a:schemeClr val="tx1"/>
                </a:solidFill>
                <a:effectLst/>
                <a:latin typeface="+mn-lt"/>
                <a:ea typeface="+mn-ea"/>
                <a:cs typeface="+mn-cs"/>
              </a:rPr>
              <a:t>. Pupils organise responses into things that go into / onto bodies and add other ideas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Take feedback from the class. Draw out that medicines can be used to treat an illness or injury, but that other things such as hugs or having a hot drink can also help someone feel better.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b="1" dirty="0"/>
          </a:p>
        </p:txBody>
      </p:sp>
      <p:sp>
        <p:nvSpPr>
          <p:cNvPr id="4" name="Slide Number Placeholder 3"/>
          <p:cNvSpPr>
            <a:spLocks noGrp="1"/>
          </p:cNvSpPr>
          <p:nvPr>
            <p:ph type="sldNum" sz="quarter" idx="5"/>
          </p:nvPr>
        </p:nvSpPr>
        <p:spPr/>
        <p:txBody>
          <a:bodyPr/>
          <a:lstStyle/>
          <a:p>
            <a:fld id="{919B01DE-0320-4E8E-B79F-E380A139F8D3}" type="slidenum">
              <a:rPr lang="en-GB" smtClean="0"/>
              <a:t>14</a:t>
            </a:fld>
            <a:endParaRPr lang="en-GB"/>
          </a:p>
        </p:txBody>
      </p:sp>
    </p:spTree>
    <p:extLst>
      <p:ext uri="{BB962C8B-B14F-4D97-AF65-F5344CB8AC3E}">
        <p14:creationId xmlns:p14="http://schemas.microsoft.com/office/powerpoint/2010/main" val="21855541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Take feedback from the class. Draw out that medicines can be used to treat an illness or injury, but that other things such as hugs or having a hot drink can also help someone feel better.</a:t>
            </a:r>
          </a:p>
          <a:p>
            <a:endParaRPr lang="en-GB" sz="1200" i="1"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Pupils may identify:</a:t>
            </a:r>
            <a:endParaRPr lang="en-GB" sz="1200" kern="1200" dirty="0">
              <a:solidFill>
                <a:schemeClr val="tx1"/>
              </a:solidFill>
              <a:effectLst/>
              <a:latin typeface="+mn-lt"/>
              <a:ea typeface="+mn-ea"/>
              <a:cs typeface="+mn-cs"/>
            </a:endParaRPr>
          </a:p>
          <a:p>
            <a:pPr lvl="0"/>
            <a:r>
              <a:rPr lang="en-GB" sz="1200" i="1" kern="1200" dirty="0">
                <a:solidFill>
                  <a:schemeClr val="tx1"/>
                </a:solidFill>
                <a:effectLst/>
                <a:latin typeface="+mn-lt"/>
                <a:ea typeface="+mn-ea"/>
                <a:cs typeface="+mn-cs"/>
              </a:rPr>
              <a:t>Medical products such as: antiseptic cream, ear drops, nasal spray, tissues, plasters</a:t>
            </a:r>
            <a:endParaRPr lang="en-GB" sz="1200" kern="1200" dirty="0">
              <a:solidFill>
                <a:schemeClr val="tx1"/>
              </a:solidFill>
              <a:effectLst/>
              <a:latin typeface="+mn-lt"/>
              <a:ea typeface="+mn-ea"/>
              <a:cs typeface="+mn-cs"/>
            </a:endParaRPr>
          </a:p>
          <a:p>
            <a:pPr lvl="0"/>
            <a:r>
              <a:rPr lang="en-GB" sz="1200" i="1" kern="1200" dirty="0">
                <a:solidFill>
                  <a:schemeClr val="tx1"/>
                </a:solidFill>
                <a:effectLst/>
                <a:latin typeface="+mn-lt"/>
                <a:ea typeface="+mn-ea"/>
                <a:cs typeface="+mn-cs"/>
              </a:rPr>
              <a:t>Soothing items or activities such as: cuddling a teddy, hugs, resting, watching TV, sleeping, drinking water, eating soup, rubbing the injury</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919B01DE-0320-4E8E-B79F-E380A139F8D3}" type="slidenum">
              <a:rPr lang="en-GB" smtClean="0"/>
              <a:t>15</a:t>
            </a:fld>
            <a:endParaRPr lang="en-GB"/>
          </a:p>
        </p:txBody>
      </p:sp>
    </p:spTree>
    <p:extLst>
      <p:ext uri="{BB962C8B-B14F-4D97-AF65-F5344CB8AC3E}">
        <p14:creationId xmlns:p14="http://schemas.microsoft.com/office/powerpoint/2010/main" val="9215733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Teacher Notes -  Different medicines hunt (15 mins)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If pupils cannot remember a time they were given medicine, they can think about someone they know, such as a younger brother or sister. </a:t>
            </a:r>
            <a:r>
              <a:rPr lang="en-GB" sz="1200" b="1" kern="1200" dirty="0">
                <a:solidFill>
                  <a:schemeClr val="tx1"/>
                </a:solidFill>
                <a:effectLst/>
                <a:latin typeface="+mn-lt"/>
                <a:ea typeface="+mn-ea"/>
                <a:cs typeface="+mn-cs"/>
              </a:rPr>
              <a:t>Pupils do not need to share, just reflect for themselves.</a:t>
            </a:r>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Explain that medicines look different (come in many different forms); are used in different ways, and that it is important they are used correctly.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Display Resource 2.</a:t>
            </a:r>
            <a:r>
              <a:rPr lang="en-GB" sz="1200" i="1" kern="1200" dirty="0">
                <a:solidFill>
                  <a:schemeClr val="tx1"/>
                </a:solidFill>
                <a:effectLst/>
                <a:latin typeface="+mn-lt"/>
                <a:ea typeface="+mn-ea"/>
                <a:cs typeface="+mn-cs"/>
              </a:rPr>
              <a:t> Medicines cards </a:t>
            </a:r>
            <a:r>
              <a:rPr lang="en-GB" sz="1200" kern="1200" dirty="0">
                <a:solidFill>
                  <a:schemeClr val="tx1"/>
                </a:solidFill>
                <a:effectLst/>
                <a:latin typeface="+mn-lt"/>
                <a:ea typeface="+mn-ea"/>
                <a:cs typeface="+mn-cs"/>
              </a:rPr>
              <a:t>around the classroom. In pairs, pupils hunt around the classroom for the cards, find four different types of medicine and complete the Resource 3.</a:t>
            </a:r>
            <a:r>
              <a:rPr lang="en-GB" sz="1200" i="1" kern="1200" dirty="0">
                <a:solidFill>
                  <a:schemeClr val="tx1"/>
                </a:solidFill>
                <a:effectLst/>
                <a:latin typeface="+mn-lt"/>
                <a:ea typeface="+mn-ea"/>
                <a:cs typeface="+mn-cs"/>
              </a:rPr>
              <a:t> Different medicines chart</a:t>
            </a:r>
            <a:r>
              <a:rPr lang="en-GB" sz="1200" kern="1200" dirty="0">
                <a:solidFill>
                  <a:schemeClr val="tx1"/>
                </a:solidFill>
                <a:effectLst/>
                <a:latin typeface="+mn-lt"/>
                <a:ea typeface="+mn-ea"/>
                <a:cs typeface="+mn-cs"/>
              </a:rPr>
              <a:t> showing what the medicine looks like, where it might be used on the body, how it is used and why it might be needed. </a:t>
            </a:r>
          </a:p>
          <a:p>
            <a:r>
              <a:rPr lang="en-GB" sz="1200" kern="1200" dirty="0">
                <a:solidFill>
                  <a:schemeClr val="tx1"/>
                </a:solidFill>
                <a:effectLst/>
                <a:latin typeface="+mn-lt"/>
                <a:ea typeface="+mn-ea"/>
                <a:cs typeface="+mn-cs"/>
              </a:rPr>
              <a:t>Bring the class back to together and discuss the different forms that medicines come in (e.g. drops, tablets, lozenges, liquids, creams) and explain that each medicine has a specific and individual use; they are all needed for different parts of the body and to relieve different ailments or illnesses.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Teacher’s note:</a:t>
            </a:r>
            <a:r>
              <a:rPr lang="en-GB" sz="1200" kern="1200" dirty="0">
                <a:solidFill>
                  <a:schemeClr val="tx1"/>
                </a:solidFill>
                <a:effectLst/>
                <a:latin typeface="+mn-lt"/>
                <a:ea typeface="+mn-ea"/>
                <a:cs typeface="+mn-cs"/>
              </a:rPr>
              <a:t> Empty, washed bottles, and containers and empty medicine packets can also be used for the medicines hunt, if preferred.</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b="1" dirty="0"/>
          </a:p>
        </p:txBody>
      </p:sp>
      <p:sp>
        <p:nvSpPr>
          <p:cNvPr id="4" name="Slide Number Placeholder 3"/>
          <p:cNvSpPr>
            <a:spLocks noGrp="1"/>
          </p:cNvSpPr>
          <p:nvPr>
            <p:ph type="sldNum" sz="quarter" idx="5"/>
          </p:nvPr>
        </p:nvSpPr>
        <p:spPr/>
        <p:txBody>
          <a:bodyPr/>
          <a:lstStyle/>
          <a:p>
            <a:fld id="{919B01DE-0320-4E8E-B79F-E380A139F8D3}" type="slidenum">
              <a:rPr lang="en-GB" smtClean="0"/>
              <a:t>16</a:t>
            </a:fld>
            <a:endParaRPr lang="en-GB"/>
          </a:p>
        </p:txBody>
      </p:sp>
    </p:spTree>
    <p:extLst>
      <p:ext uri="{BB962C8B-B14F-4D97-AF65-F5344CB8AC3E}">
        <p14:creationId xmlns:p14="http://schemas.microsoft.com/office/powerpoint/2010/main" val="23706926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Teacher Notes – Keeping healthy case study (10 mins)</a:t>
            </a:r>
          </a:p>
          <a:p>
            <a:r>
              <a:rPr lang="en-GB" sz="1200" kern="1200" dirty="0">
                <a:solidFill>
                  <a:schemeClr val="tx1"/>
                </a:solidFill>
                <a:effectLst/>
                <a:latin typeface="+mn-lt"/>
                <a:ea typeface="+mn-ea"/>
                <a:cs typeface="+mn-cs"/>
              </a:rPr>
              <a:t>Explain that some medicines help to keep illnesses under control and are needed to help the person stay healthy – so that they can do all the things everyone else can do. </a:t>
            </a:r>
          </a:p>
          <a:p>
            <a:r>
              <a:rPr lang="en-GB" sz="1200" kern="1200" dirty="0">
                <a:solidFill>
                  <a:schemeClr val="tx1"/>
                </a:solidFill>
                <a:effectLst/>
                <a:latin typeface="+mn-lt"/>
                <a:ea typeface="+mn-ea"/>
                <a:cs typeface="+mn-cs"/>
              </a:rPr>
              <a:t>Choose one or some of the medicines case studies to read to the class (Resource 4</a:t>
            </a:r>
            <a:r>
              <a:rPr lang="en-GB" sz="1200" i="1" kern="1200" dirty="0">
                <a:solidFill>
                  <a:schemeClr val="tx1"/>
                </a:solidFill>
                <a:effectLst/>
                <a:latin typeface="+mn-lt"/>
                <a:ea typeface="+mn-ea"/>
                <a:cs typeface="+mn-cs"/>
              </a:rPr>
              <a:t>. Medicines case studies</a:t>
            </a:r>
            <a:r>
              <a:rPr lang="en-GB" sz="1200" kern="1200" dirty="0">
                <a:solidFill>
                  <a:schemeClr val="tx1"/>
                </a:solidFill>
                <a:effectLst/>
                <a:latin typeface="+mn-lt"/>
                <a:ea typeface="+mn-ea"/>
                <a:cs typeface="+mn-cs"/>
              </a:rPr>
              <a:t>) and encourage the pupils to discuss the questions before sharing their ideas. Pupils can work as a whole class or in small groups. </a:t>
            </a:r>
          </a:p>
          <a:p>
            <a:r>
              <a:rPr lang="en-GB" sz="1200" kern="1200" dirty="0">
                <a:solidFill>
                  <a:schemeClr val="tx1"/>
                </a:solidFill>
                <a:effectLst/>
                <a:latin typeface="+mn-lt"/>
                <a:ea typeface="+mn-ea"/>
                <a:cs typeface="+mn-cs"/>
              </a:rPr>
              <a:t>Talk about the type of medicines used and how they help the person. Conclude that some people take medicines to recover from illness quickly and some need to take medicines every day or regularly in order to help keep healthy and well over a longer period of time.</a:t>
            </a:r>
          </a:p>
          <a:p>
            <a:r>
              <a:rPr lang="en-GB" sz="1200" b="1" kern="1200" dirty="0">
                <a:solidFill>
                  <a:schemeClr val="tx1"/>
                </a:solidFill>
                <a:effectLst/>
                <a:latin typeface="+mn-lt"/>
                <a:ea typeface="+mn-ea"/>
                <a:cs typeface="+mn-cs"/>
              </a:rPr>
              <a:t>Teacher’s note:</a:t>
            </a:r>
            <a:r>
              <a:rPr lang="en-GB" sz="1200" kern="1200" dirty="0">
                <a:solidFill>
                  <a:schemeClr val="tx1"/>
                </a:solidFill>
                <a:effectLst/>
                <a:latin typeface="+mn-lt"/>
                <a:ea typeface="+mn-ea"/>
                <a:cs typeface="+mn-cs"/>
              </a:rPr>
              <a:t> You might prefer to read an information book on a similar theme.</a:t>
            </a:r>
            <a:r>
              <a:rPr lang="en-GB" sz="1200" i="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Be aware that the pupils or members of their families may be living with a health condition.  In most instances, it is best to select a case study that is not being experienced by a pupil in the class.</a:t>
            </a:r>
          </a:p>
          <a:p>
            <a:endParaRPr lang="en-GB" dirty="0"/>
          </a:p>
        </p:txBody>
      </p:sp>
      <p:sp>
        <p:nvSpPr>
          <p:cNvPr id="4" name="Slide Number Placeholder 3"/>
          <p:cNvSpPr>
            <a:spLocks noGrp="1"/>
          </p:cNvSpPr>
          <p:nvPr>
            <p:ph type="sldNum" sz="quarter" idx="5"/>
          </p:nvPr>
        </p:nvSpPr>
        <p:spPr/>
        <p:txBody>
          <a:bodyPr/>
          <a:lstStyle/>
          <a:p>
            <a:fld id="{919B01DE-0320-4E8E-B79F-E380A139F8D3}" type="slidenum">
              <a:rPr lang="en-GB" smtClean="0"/>
              <a:t>17</a:t>
            </a:fld>
            <a:endParaRPr lang="en-GB"/>
          </a:p>
        </p:txBody>
      </p:sp>
    </p:spTree>
    <p:extLst>
      <p:ext uri="{BB962C8B-B14F-4D97-AF65-F5344CB8AC3E}">
        <p14:creationId xmlns:p14="http://schemas.microsoft.com/office/powerpoint/2010/main" val="641182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Teacher Notes – Give me 5 (5 mins</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In pairs or small groups, pupils think of at least five people who help others to stay healthy and well, discuss their roles and the kinds of things they do.</a:t>
            </a:r>
          </a:p>
          <a:p>
            <a:r>
              <a:rPr lang="en-GB" sz="1200" b="1" kern="1200" dirty="0">
                <a:solidFill>
                  <a:schemeClr val="tx1"/>
                </a:solidFill>
                <a:effectLst/>
                <a:latin typeface="+mn-lt"/>
                <a:ea typeface="+mn-ea"/>
                <a:cs typeface="+mn-cs"/>
              </a:rPr>
              <a:t>Support:</a:t>
            </a:r>
            <a:r>
              <a:rPr lang="en-GB" sz="1200" kern="1200" dirty="0">
                <a:solidFill>
                  <a:schemeClr val="tx1"/>
                </a:solidFill>
                <a:effectLst/>
                <a:latin typeface="+mn-lt"/>
                <a:ea typeface="+mn-ea"/>
                <a:cs typeface="+mn-cs"/>
              </a:rPr>
              <a:t> Use Resource 5.</a:t>
            </a:r>
            <a:r>
              <a:rPr lang="en-GB" sz="1200" i="1" kern="1200" dirty="0">
                <a:solidFill>
                  <a:schemeClr val="tx1"/>
                </a:solidFill>
                <a:effectLst/>
                <a:latin typeface="+mn-lt"/>
                <a:ea typeface="+mn-ea"/>
                <a:cs typeface="+mn-cs"/>
              </a:rPr>
              <a:t> People who help us with health cards</a:t>
            </a:r>
            <a:r>
              <a:rPr lang="en-GB" sz="1200" kern="1200" dirty="0">
                <a:solidFill>
                  <a:schemeClr val="tx1"/>
                </a:solidFill>
                <a:effectLst/>
                <a:latin typeface="+mn-lt"/>
                <a:ea typeface="+mn-ea"/>
                <a:cs typeface="+mn-cs"/>
              </a:rPr>
              <a:t> to identify the roles of the people and label their job title and what they do.</a:t>
            </a:r>
          </a:p>
          <a:p>
            <a:r>
              <a:rPr lang="en-GB" sz="1200" b="1" kern="1200" dirty="0">
                <a:solidFill>
                  <a:schemeClr val="tx1"/>
                </a:solidFill>
                <a:effectLst/>
                <a:latin typeface="+mn-lt"/>
                <a:ea typeface="+mn-ea"/>
                <a:cs typeface="+mn-cs"/>
              </a:rPr>
              <a:t>Challenge:</a:t>
            </a:r>
            <a:r>
              <a:rPr lang="en-GB" sz="1200" kern="1200" dirty="0">
                <a:solidFill>
                  <a:schemeClr val="tx1"/>
                </a:solidFill>
                <a:effectLst/>
                <a:latin typeface="+mn-lt"/>
                <a:ea typeface="+mn-ea"/>
                <a:cs typeface="+mn-cs"/>
              </a:rPr>
              <a:t> Think of 10 different people – ‘give me 10’</a:t>
            </a:r>
          </a:p>
          <a:p>
            <a:endParaRPr lang="en-GB" dirty="0"/>
          </a:p>
          <a:p>
            <a:r>
              <a:rPr lang="en-GB" sz="1200" i="1" kern="1200" dirty="0">
                <a:solidFill>
                  <a:schemeClr val="tx1"/>
                </a:solidFill>
                <a:effectLst/>
                <a:latin typeface="+mn-lt"/>
                <a:ea typeface="+mn-ea"/>
                <a:cs typeface="+mn-cs"/>
              </a:rPr>
              <a:t>People might include: Parent/carer; doctor, pharmacist, nurse, paramedic, teacher, teaching assistant, midday assistant, dentist, counsellor, nutritionist, cleaner.</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What they do might include: provide healthy food to eat, clean their clothes, keep the house/school clean, check-ups, listen to them, give them medicine.</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919B01DE-0320-4E8E-B79F-E380A139F8D3}" type="slidenum">
              <a:rPr lang="en-GB" smtClean="0"/>
              <a:t>18</a:t>
            </a:fld>
            <a:endParaRPr lang="en-GB"/>
          </a:p>
        </p:txBody>
      </p:sp>
    </p:spTree>
    <p:extLst>
      <p:ext uri="{BB962C8B-B14F-4D97-AF65-F5344CB8AC3E}">
        <p14:creationId xmlns:p14="http://schemas.microsoft.com/office/powerpoint/2010/main" val="2242633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Teacher Notes – Reflecting and getting support (5-10 mins)</a:t>
            </a:r>
          </a:p>
          <a:p>
            <a:r>
              <a:rPr lang="en-GB" sz="1200" kern="1200" dirty="0">
                <a:solidFill>
                  <a:schemeClr val="tx1"/>
                </a:solidFill>
                <a:effectLst/>
                <a:latin typeface="+mn-lt"/>
                <a:ea typeface="+mn-ea"/>
                <a:cs typeface="+mn-cs"/>
              </a:rPr>
              <a:t>Each pupil shares one thing that can help someone feel better if they are unwell.</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Remind the pupils that if they feel unwell it is important that they talk to an adult they trust – at home or school; and that only a trusted adult should give them medicines. Young children should not take medicines without an adult helping them. If they are unsure about taking or using medicines of any kind, they should speak to their trusted adults first.  </a:t>
            </a:r>
          </a:p>
          <a:p>
            <a:endParaRPr lang="en-GB" b="1" dirty="0"/>
          </a:p>
          <a:p>
            <a:endParaRPr lang="en-GB" dirty="0"/>
          </a:p>
        </p:txBody>
      </p:sp>
      <p:sp>
        <p:nvSpPr>
          <p:cNvPr id="4" name="Slide Number Placeholder 3"/>
          <p:cNvSpPr>
            <a:spLocks noGrp="1"/>
          </p:cNvSpPr>
          <p:nvPr>
            <p:ph type="sldNum" sz="quarter" idx="5"/>
          </p:nvPr>
        </p:nvSpPr>
        <p:spPr/>
        <p:txBody>
          <a:bodyPr/>
          <a:lstStyle/>
          <a:p>
            <a:fld id="{919B01DE-0320-4E8E-B79F-E380A139F8D3}" type="slidenum">
              <a:rPr lang="en-GB" smtClean="0"/>
              <a:t>19</a:t>
            </a:fld>
            <a:endParaRPr lang="en-GB"/>
          </a:p>
        </p:txBody>
      </p:sp>
    </p:spTree>
    <p:extLst>
      <p:ext uri="{BB962C8B-B14F-4D97-AF65-F5344CB8AC3E}">
        <p14:creationId xmlns:p14="http://schemas.microsoft.com/office/powerpoint/2010/main" val="3454286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67DB251-18AC-41D5-959F-F289AB917537}" type="slidenum">
              <a:rPr lang="en-GB" smtClean="0"/>
              <a:t>2</a:t>
            </a:fld>
            <a:endParaRPr lang="en-GB"/>
          </a:p>
        </p:txBody>
      </p:sp>
    </p:spTree>
    <p:extLst>
      <p:ext uri="{BB962C8B-B14F-4D97-AF65-F5344CB8AC3E}">
        <p14:creationId xmlns:p14="http://schemas.microsoft.com/office/powerpoint/2010/main" val="6403998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Teacher Notes – End-point assessment (5-10 mins)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Pupils return to their baseline assessment activity, </a:t>
            </a:r>
            <a:r>
              <a:rPr lang="en-GB" sz="1200" i="1" kern="1200" dirty="0">
                <a:solidFill>
                  <a:schemeClr val="tx1"/>
                </a:solidFill>
                <a:effectLst/>
                <a:latin typeface="+mn-lt"/>
                <a:ea typeface="+mn-ea"/>
                <a:cs typeface="+mn-cs"/>
              </a:rPr>
              <a:t>medicines mind-map.  </a:t>
            </a:r>
            <a:r>
              <a:rPr lang="en-GB" sz="1200" kern="1200" dirty="0">
                <a:solidFill>
                  <a:schemeClr val="tx1"/>
                </a:solidFill>
                <a:effectLst/>
                <a:latin typeface="+mn-lt"/>
                <a:ea typeface="+mn-ea"/>
                <a:cs typeface="+mn-cs"/>
              </a:rPr>
              <a:t>Using a different colour pencil or pen they add to the mind-map to demonstrate their new learning about medicines.</a:t>
            </a:r>
          </a:p>
        </p:txBody>
      </p:sp>
      <p:sp>
        <p:nvSpPr>
          <p:cNvPr id="4" name="Slide Number Placeholder 3"/>
          <p:cNvSpPr>
            <a:spLocks noGrp="1"/>
          </p:cNvSpPr>
          <p:nvPr>
            <p:ph type="sldNum" sz="quarter" idx="5"/>
          </p:nvPr>
        </p:nvSpPr>
        <p:spPr/>
        <p:txBody>
          <a:bodyPr/>
          <a:lstStyle/>
          <a:p>
            <a:fld id="{919B01DE-0320-4E8E-B79F-E380A139F8D3}" type="slidenum">
              <a:rPr lang="en-GB" smtClean="0"/>
              <a:t>20</a:t>
            </a:fld>
            <a:endParaRPr lang="en-GB"/>
          </a:p>
        </p:txBody>
      </p:sp>
    </p:spTree>
    <p:extLst>
      <p:ext uri="{BB962C8B-B14F-4D97-AF65-F5344CB8AC3E}">
        <p14:creationId xmlns:p14="http://schemas.microsoft.com/office/powerpoint/2010/main" val="32728499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mn-lt"/>
                <a:ea typeface="+mn-ea"/>
                <a:cs typeface="+mn-cs"/>
              </a:rPr>
              <a:t>Teacher Notes – Extension activity</a:t>
            </a:r>
            <a:endParaRPr kumimoji="0" lang="en-GB" sz="1200" b="0" i="1"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Pupils write a story or create a storyboard about a character who isn’t feeling well and what they do to feel better. They write about who helped them and what they did.</a:t>
            </a:r>
          </a:p>
          <a:p>
            <a:endParaRPr lang="en-GB" dirty="0"/>
          </a:p>
        </p:txBody>
      </p:sp>
      <p:sp>
        <p:nvSpPr>
          <p:cNvPr id="4" name="Slide Number Placeholder 3"/>
          <p:cNvSpPr>
            <a:spLocks noGrp="1"/>
          </p:cNvSpPr>
          <p:nvPr>
            <p:ph type="sldNum" sz="quarter" idx="5"/>
          </p:nvPr>
        </p:nvSpPr>
        <p:spPr/>
        <p:txBody>
          <a:bodyPr/>
          <a:lstStyle/>
          <a:p>
            <a:fld id="{919B01DE-0320-4E8E-B79F-E380A139F8D3}" type="slidenum">
              <a:rPr lang="en-GB" smtClean="0"/>
              <a:t>21</a:t>
            </a:fld>
            <a:endParaRPr lang="en-GB"/>
          </a:p>
        </p:txBody>
      </p:sp>
    </p:spTree>
    <p:extLst>
      <p:ext uri="{BB962C8B-B14F-4D97-AF65-F5344CB8AC3E}">
        <p14:creationId xmlns:p14="http://schemas.microsoft.com/office/powerpoint/2010/main" val="2007697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67DB251-18AC-41D5-959F-F289AB917537}" type="slidenum">
              <a:rPr lang="en-GB" smtClean="0"/>
              <a:t>3</a:t>
            </a:fld>
            <a:endParaRPr lang="en-GB"/>
          </a:p>
        </p:txBody>
      </p:sp>
    </p:spTree>
    <p:extLst>
      <p:ext uri="{BB962C8B-B14F-4D97-AF65-F5344CB8AC3E}">
        <p14:creationId xmlns:p14="http://schemas.microsoft.com/office/powerpoint/2010/main" val="3484355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67DB251-18AC-41D5-959F-F289AB917537}" type="slidenum">
              <a:rPr lang="en-GB" smtClean="0"/>
              <a:t>4</a:t>
            </a:fld>
            <a:endParaRPr lang="en-GB"/>
          </a:p>
        </p:txBody>
      </p:sp>
    </p:spTree>
    <p:extLst>
      <p:ext uri="{BB962C8B-B14F-4D97-AF65-F5344CB8AC3E}">
        <p14:creationId xmlns:p14="http://schemas.microsoft.com/office/powerpoint/2010/main" val="7716855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67DB251-18AC-41D5-959F-F289AB917537}" type="slidenum">
              <a:rPr lang="en-GB" smtClean="0"/>
              <a:t>5</a:t>
            </a:fld>
            <a:endParaRPr lang="en-GB"/>
          </a:p>
        </p:txBody>
      </p:sp>
    </p:spTree>
    <p:extLst>
      <p:ext uri="{BB962C8B-B14F-4D97-AF65-F5344CB8AC3E}">
        <p14:creationId xmlns:p14="http://schemas.microsoft.com/office/powerpoint/2010/main" val="3663105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67DB251-18AC-41D5-959F-F289AB917537}" type="slidenum">
              <a:rPr lang="en-GB" smtClean="0"/>
              <a:t>6</a:t>
            </a:fld>
            <a:endParaRPr lang="en-GB"/>
          </a:p>
        </p:txBody>
      </p:sp>
    </p:spTree>
    <p:extLst>
      <p:ext uri="{BB962C8B-B14F-4D97-AF65-F5344CB8AC3E}">
        <p14:creationId xmlns:p14="http://schemas.microsoft.com/office/powerpoint/2010/main" val="3451612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67DB251-18AC-41D5-959F-F289AB917537}" type="slidenum">
              <a:rPr lang="en-GB" smtClean="0"/>
              <a:t>7</a:t>
            </a:fld>
            <a:endParaRPr lang="en-GB"/>
          </a:p>
        </p:txBody>
      </p:sp>
    </p:spTree>
    <p:extLst>
      <p:ext uri="{BB962C8B-B14F-4D97-AF65-F5344CB8AC3E}">
        <p14:creationId xmlns:p14="http://schemas.microsoft.com/office/powerpoint/2010/main" val="41545305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67DB251-18AC-41D5-959F-F289AB917537}" type="slidenum">
              <a:rPr lang="en-GB" smtClean="0"/>
              <a:t>8</a:t>
            </a:fld>
            <a:endParaRPr lang="en-GB"/>
          </a:p>
        </p:txBody>
      </p:sp>
    </p:spTree>
    <p:extLst>
      <p:ext uri="{BB962C8B-B14F-4D97-AF65-F5344CB8AC3E}">
        <p14:creationId xmlns:p14="http://schemas.microsoft.com/office/powerpoint/2010/main" val="42906192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i="1" dirty="0"/>
          </a:p>
        </p:txBody>
      </p:sp>
      <p:sp>
        <p:nvSpPr>
          <p:cNvPr id="4" name="Slide Number Placeholder 3"/>
          <p:cNvSpPr>
            <a:spLocks noGrp="1"/>
          </p:cNvSpPr>
          <p:nvPr>
            <p:ph type="sldNum" sz="quarter" idx="10"/>
          </p:nvPr>
        </p:nvSpPr>
        <p:spPr/>
        <p:txBody>
          <a:bodyPr/>
          <a:lstStyle/>
          <a:p>
            <a:fld id="{567DB251-18AC-41D5-959F-F289AB917537}" type="slidenum">
              <a:rPr lang="en-GB" smtClean="0"/>
              <a:t>9</a:t>
            </a:fld>
            <a:endParaRPr lang="en-GB"/>
          </a:p>
        </p:txBody>
      </p:sp>
    </p:spTree>
    <p:extLst>
      <p:ext uri="{BB962C8B-B14F-4D97-AF65-F5344CB8AC3E}">
        <p14:creationId xmlns:p14="http://schemas.microsoft.com/office/powerpoint/2010/main" val="15196744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47A4F-B1BF-4C63-B241-3CDC1E4AFD0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E0AAB66-8EA3-40EA-AB5C-AEC82C52A7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37CE7D7-C385-400E-ACB7-0CB35E5B0B2F}"/>
              </a:ext>
            </a:extLst>
          </p:cNvPr>
          <p:cNvSpPr>
            <a:spLocks noGrp="1"/>
          </p:cNvSpPr>
          <p:nvPr>
            <p:ph type="dt" sz="half" idx="10"/>
          </p:nvPr>
        </p:nvSpPr>
        <p:spPr/>
        <p:txBody>
          <a:bodyPr/>
          <a:lstStyle/>
          <a:p>
            <a:fld id="{451495F0-0421-4A66-919D-FA3D77C298AD}" type="datetimeFigureOut">
              <a:rPr lang="en-GB" smtClean="0"/>
              <a:t>17/09/2020</a:t>
            </a:fld>
            <a:endParaRPr lang="en-GB"/>
          </a:p>
        </p:txBody>
      </p:sp>
      <p:sp>
        <p:nvSpPr>
          <p:cNvPr id="5" name="Footer Placeholder 4">
            <a:extLst>
              <a:ext uri="{FF2B5EF4-FFF2-40B4-BE49-F238E27FC236}">
                <a16:creationId xmlns:a16="http://schemas.microsoft.com/office/drawing/2014/main" id="{007E24D1-1092-40BB-92A6-F03A552E1FD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D556EAB-9F42-4CD7-B70D-9C8DEEC35654}"/>
              </a:ext>
            </a:extLst>
          </p:cNvPr>
          <p:cNvSpPr>
            <a:spLocks noGrp="1"/>
          </p:cNvSpPr>
          <p:nvPr>
            <p:ph type="sldNum" sz="quarter" idx="12"/>
          </p:nvPr>
        </p:nvSpPr>
        <p:spPr/>
        <p:txBody>
          <a:bodyPr/>
          <a:lstStyle/>
          <a:p>
            <a:fld id="{83DEB550-5173-47D1-A7EA-27CF52B02327}" type="slidenum">
              <a:rPr lang="en-GB" smtClean="0"/>
              <a:t>‹#›</a:t>
            </a:fld>
            <a:endParaRPr lang="en-GB"/>
          </a:p>
        </p:txBody>
      </p:sp>
    </p:spTree>
    <p:extLst>
      <p:ext uri="{BB962C8B-B14F-4D97-AF65-F5344CB8AC3E}">
        <p14:creationId xmlns:p14="http://schemas.microsoft.com/office/powerpoint/2010/main" val="2006415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67B52-494A-41E5-9C43-7ADFA05E830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80A0198-927A-43ED-A0FF-390EFE8662A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E65007-A0BB-40ED-81C7-6AC5EC7C4AAE}"/>
              </a:ext>
            </a:extLst>
          </p:cNvPr>
          <p:cNvSpPr>
            <a:spLocks noGrp="1"/>
          </p:cNvSpPr>
          <p:nvPr>
            <p:ph type="dt" sz="half" idx="10"/>
          </p:nvPr>
        </p:nvSpPr>
        <p:spPr/>
        <p:txBody>
          <a:bodyPr/>
          <a:lstStyle/>
          <a:p>
            <a:fld id="{451495F0-0421-4A66-919D-FA3D77C298AD}" type="datetimeFigureOut">
              <a:rPr lang="en-GB" smtClean="0"/>
              <a:t>17/09/2020</a:t>
            </a:fld>
            <a:endParaRPr lang="en-GB"/>
          </a:p>
        </p:txBody>
      </p:sp>
      <p:sp>
        <p:nvSpPr>
          <p:cNvPr id="5" name="Footer Placeholder 4">
            <a:extLst>
              <a:ext uri="{FF2B5EF4-FFF2-40B4-BE49-F238E27FC236}">
                <a16:creationId xmlns:a16="http://schemas.microsoft.com/office/drawing/2014/main" id="{F5457BF6-63C3-46D1-8133-0C65D5A681B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8ECBEF6-B590-4FB5-B458-176A26C12295}"/>
              </a:ext>
            </a:extLst>
          </p:cNvPr>
          <p:cNvSpPr>
            <a:spLocks noGrp="1"/>
          </p:cNvSpPr>
          <p:nvPr>
            <p:ph type="sldNum" sz="quarter" idx="12"/>
          </p:nvPr>
        </p:nvSpPr>
        <p:spPr/>
        <p:txBody>
          <a:bodyPr/>
          <a:lstStyle/>
          <a:p>
            <a:fld id="{83DEB550-5173-47D1-A7EA-27CF52B02327}" type="slidenum">
              <a:rPr lang="en-GB" smtClean="0"/>
              <a:t>‹#›</a:t>
            </a:fld>
            <a:endParaRPr lang="en-GB"/>
          </a:p>
        </p:txBody>
      </p:sp>
    </p:spTree>
    <p:extLst>
      <p:ext uri="{BB962C8B-B14F-4D97-AF65-F5344CB8AC3E}">
        <p14:creationId xmlns:p14="http://schemas.microsoft.com/office/powerpoint/2010/main" val="2656074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8582E9-26F1-4496-ABE2-7C0AA2E2F94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691FB6D-6D72-4F64-B25B-C477BAA6C03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88EE8A9-9B58-48C3-9015-11D4048F70FE}"/>
              </a:ext>
            </a:extLst>
          </p:cNvPr>
          <p:cNvSpPr>
            <a:spLocks noGrp="1"/>
          </p:cNvSpPr>
          <p:nvPr>
            <p:ph type="dt" sz="half" idx="10"/>
          </p:nvPr>
        </p:nvSpPr>
        <p:spPr/>
        <p:txBody>
          <a:bodyPr/>
          <a:lstStyle/>
          <a:p>
            <a:fld id="{451495F0-0421-4A66-919D-FA3D77C298AD}" type="datetimeFigureOut">
              <a:rPr lang="en-GB" smtClean="0"/>
              <a:t>17/09/2020</a:t>
            </a:fld>
            <a:endParaRPr lang="en-GB"/>
          </a:p>
        </p:txBody>
      </p:sp>
      <p:sp>
        <p:nvSpPr>
          <p:cNvPr id="5" name="Footer Placeholder 4">
            <a:extLst>
              <a:ext uri="{FF2B5EF4-FFF2-40B4-BE49-F238E27FC236}">
                <a16:creationId xmlns:a16="http://schemas.microsoft.com/office/drawing/2014/main" id="{15C0A940-6DB2-4959-9F48-3295336DF5E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97E251-6C9C-4304-A0BD-81A615D52768}"/>
              </a:ext>
            </a:extLst>
          </p:cNvPr>
          <p:cNvSpPr>
            <a:spLocks noGrp="1"/>
          </p:cNvSpPr>
          <p:nvPr>
            <p:ph type="sldNum" sz="quarter" idx="12"/>
          </p:nvPr>
        </p:nvSpPr>
        <p:spPr/>
        <p:txBody>
          <a:bodyPr/>
          <a:lstStyle/>
          <a:p>
            <a:fld id="{83DEB550-5173-47D1-A7EA-27CF52B02327}" type="slidenum">
              <a:rPr lang="en-GB" smtClean="0"/>
              <a:t>‹#›</a:t>
            </a:fld>
            <a:endParaRPr lang="en-GB"/>
          </a:p>
        </p:txBody>
      </p:sp>
    </p:spTree>
    <p:extLst>
      <p:ext uri="{BB962C8B-B14F-4D97-AF65-F5344CB8AC3E}">
        <p14:creationId xmlns:p14="http://schemas.microsoft.com/office/powerpoint/2010/main" val="27903373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rgbClr val="95519E"/>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769436" y="6567015"/>
            <a:ext cx="422564" cy="365125"/>
          </a:xfrm>
          <a:prstGeom prst="rect">
            <a:avLst/>
          </a:prstGeom>
        </p:spPr>
        <p:txBody>
          <a:bodyPr/>
          <a:lstStyle>
            <a:lvl1pPr>
              <a:defRPr sz="14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fld id="{2D651D86-383D-45DB-A701-76B5BFCFE28F}" type="slidenum">
              <a:rPr lang="en-GB" smtClean="0"/>
              <a:pPr/>
              <a:t>‹#›</a:t>
            </a:fld>
            <a:endParaRPr lang="en-GB" dirty="0"/>
          </a:p>
        </p:txBody>
      </p:sp>
      <p:sp>
        <p:nvSpPr>
          <p:cNvPr id="3" name="Picture Placeholder 2"/>
          <p:cNvSpPr>
            <a:spLocks noGrp="1"/>
          </p:cNvSpPr>
          <p:nvPr>
            <p:ph type="pic" sz="quarter" idx="13"/>
          </p:nvPr>
        </p:nvSpPr>
        <p:spPr>
          <a:xfrm>
            <a:off x="9448199" y="980303"/>
            <a:ext cx="1854200" cy="2833688"/>
          </a:xfrm>
          <a:prstGeom prst="rect">
            <a:avLst/>
          </a:prstGeom>
        </p:spPr>
        <p:txBody>
          <a:bodyPr/>
          <a:lstStyle/>
          <a:p>
            <a:endParaRPr lang="en-GB"/>
          </a:p>
        </p:txBody>
      </p:sp>
      <p:sp>
        <p:nvSpPr>
          <p:cNvPr id="5" name="Picture Placeholder 4"/>
          <p:cNvSpPr>
            <a:spLocks noGrp="1"/>
          </p:cNvSpPr>
          <p:nvPr>
            <p:ph type="pic" sz="quarter" idx="14"/>
          </p:nvPr>
        </p:nvSpPr>
        <p:spPr>
          <a:xfrm>
            <a:off x="2817813" y="1152525"/>
            <a:ext cx="1828800" cy="1828800"/>
          </a:xfrm>
          <a:prstGeom prst="rect">
            <a:avLst/>
          </a:prstGeom>
        </p:spPr>
        <p:txBody>
          <a:bodyPr/>
          <a:lstStyle/>
          <a:p>
            <a:endParaRPr lang="en-GB"/>
          </a:p>
        </p:txBody>
      </p:sp>
    </p:spTree>
    <p:extLst>
      <p:ext uri="{BB962C8B-B14F-4D97-AF65-F5344CB8AC3E}">
        <p14:creationId xmlns:p14="http://schemas.microsoft.com/office/powerpoint/2010/main" val="19777763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bg>
      <p:bgPr>
        <a:solidFill>
          <a:srgbClr val="95519E"/>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769436" y="6567015"/>
            <a:ext cx="422564" cy="365125"/>
          </a:xfrm>
          <a:prstGeom prst="rect">
            <a:avLst/>
          </a:prstGeom>
        </p:spPr>
        <p:txBody>
          <a:bodyPr/>
          <a:lstStyle>
            <a:lvl1pPr>
              <a:defRPr sz="14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fld id="{2D651D86-383D-45DB-A701-76B5BFCFE28F}" type="slidenum">
              <a:rPr lang="en-GB" smtClean="0"/>
              <a:pPr/>
              <a:t>‹#›</a:t>
            </a:fld>
            <a:endParaRPr lang="en-GB" dirty="0"/>
          </a:p>
        </p:txBody>
      </p:sp>
      <p:sp>
        <p:nvSpPr>
          <p:cNvPr id="3" name="Picture Placeholder 2"/>
          <p:cNvSpPr>
            <a:spLocks noGrp="1"/>
          </p:cNvSpPr>
          <p:nvPr>
            <p:ph type="pic" sz="quarter" idx="13"/>
          </p:nvPr>
        </p:nvSpPr>
        <p:spPr>
          <a:xfrm>
            <a:off x="9448199" y="980303"/>
            <a:ext cx="1854200" cy="2833688"/>
          </a:xfrm>
          <a:prstGeom prst="rect">
            <a:avLst/>
          </a:prstGeom>
        </p:spPr>
        <p:txBody>
          <a:bodyPr/>
          <a:lstStyle/>
          <a:p>
            <a:endParaRPr lang="en-GB"/>
          </a:p>
        </p:txBody>
      </p:sp>
      <p:sp>
        <p:nvSpPr>
          <p:cNvPr id="5" name="Picture Placeholder 4"/>
          <p:cNvSpPr>
            <a:spLocks noGrp="1"/>
          </p:cNvSpPr>
          <p:nvPr>
            <p:ph type="pic" sz="quarter" idx="14"/>
          </p:nvPr>
        </p:nvSpPr>
        <p:spPr>
          <a:xfrm>
            <a:off x="2817813" y="1152525"/>
            <a:ext cx="1828800" cy="1828800"/>
          </a:xfrm>
          <a:prstGeom prst="rect">
            <a:avLst/>
          </a:prstGeom>
        </p:spPr>
        <p:txBody>
          <a:bodyPr/>
          <a:lstStyle/>
          <a:p>
            <a:endParaRPr lang="en-GB"/>
          </a:p>
        </p:txBody>
      </p:sp>
    </p:spTree>
    <p:extLst>
      <p:ext uri="{BB962C8B-B14F-4D97-AF65-F5344CB8AC3E}">
        <p14:creationId xmlns:p14="http://schemas.microsoft.com/office/powerpoint/2010/main" val="2638838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6CCAB-BEC4-4AC1-A50F-67F419E315F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8DE7457-CE41-40A3-BDCC-B67BEC4B440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2C06C9A-C127-479C-B85A-FB62FA86BE9E}"/>
              </a:ext>
            </a:extLst>
          </p:cNvPr>
          <p:cNvSpPr>
            <a:spLocks noGrp="1"/>
          </p:cNvSpPr>
          <p:nvPr>
            <p:ph type="dt" sz="half" idx="10"/>
          </p:nvPr>
        </p:nvSpPr>
        <p:spPr/>
        <p:txBody>
          <a:bodyPr/>
          <a:lstStyle/>
          <a:p>
            <a:fld id="{451495F0-0421-4A66-919D-FA3D77C298AD}" type="datetimeFigureOut">
              <a:rPr lang="en-GB" smtClean="0"/>
              <a:t>17/09/2020</a:t>
            </a:fld>
            <a:endParaRPr lang="en-GB"/>
          </a:p>
        </p:txBody>
      </p:sp>
      <p:sp>
        <p:nvSpPr>
          <p:cNvPr id="5" name="Footer Placeholder 4">
            <a:extLst>
              <a:ext uri="{FF2B5EF4-FFF2-40B4-BE49-F238E27FC236}">
                <a16:creationId xmlns:a16="http://schemas.microsoft.com/office/drawing/2014/main" id="{CCB05522-9703-44AD-A420-A7F4D8F6E3E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92CFACE-8D60-400F-A080-B08E200D2B45}"/>
              </a:ext>
            </a:extLst>
          </p:cNvPr>
          <p:cNvSpPr>
            <a:spLocks noGrp="1"/>
          </p:cNvSpPr>
          <p:nvPr>
            <p:ph type="sldNum" sz="quarter" idx="12"/>
          </p:nvPr>
        </p:nvSpPr>
        <p:spPr/>
        <p:txBody>
          <a:bodyPr/>
          <a:lstStyle/>
          <a:p>
            <a:fld id="{83DEB550-5173-47D1-A7EA-27CF52B02327}" type="slidenum">
              <a:rPr lang="en-GB" smtClean="0"/>
              <a:t>‹#›</a:t>
            </a:fld>
            <a:endParaRPr lang="en-GB"/>
          </a:p>
        </p:txBody>
      </p:sp>
    </p:spTree>
    <p:extLst>
      <p:ext uri="{BB962C8B-B14F-4D97-AF65-F5344CB8AC3E}">
        <p14:creationId xmlns:p14="http://schemas.microsoft.com/office/powerpoint/2010/main" val="2438771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25FD1-1930-4DB7-8CED-A0B5E15F4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866E6C1-A6C1-46B3-A825-7DAEF02E29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505C6E7-1681-4200-8348-DCF330982724}"/>
              </a:ext>
            </a:extLst>
          </p:cNvPr>
          <p:cNvSpPr>
            <a:spLocks noGrp="1"/>
          </p:cNvSpPr>
          <p:nvPr>
            <p:ph type="dt" sz="half" idx="10"/>
          </p:nvPr>
        </p:nvSpPr>
        <p:spPr/>
        <p:txBody>
          <a:bodyPr/>
          <a:lstStyle/>
          <a:p>
            <a:fld id="{451495F0-0421-4A66-919D-FA3D77C298AD}" type="datetimeFigureOut">
              <a:rPr lang="en-GB" smtClean="0"/>
              <a:t>17/09/2020</a:t>
            </a:fld>
            <a:endParaRPr lang="en-GB"/>
          </a:p>
        </p:txBody>
      </p:sp>
      <p:sp>
        <p:nvSpPr>
          <p:cNvPr id="5" name="Footer Placeholder 4">
            <a:extLst>
              <a:ext uri="{FF2B5EF4-FFF2-40B4-BE49-F238E27FC236}">
                <a16:creationId xmlns:a16="http://schemas.microsoft.com/office/drawing/2014/main" id="{8916DCFB-46FB-453A-BC77-7D08795851A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EC39D70-6614-4E3B-BCEE-A3B9C8C8B86C}"/>
              </a:ext>
            </a:extLst>
          </p:cNvPr>
          <p:cNvSpPr>
            <a:spLocks noGrp="1"/>
          </p:cNvSpPr>
          <p:nvPr>
            <p:ph type="sldNum" sz="quarter" idx="12"/>
          </p:nvPr>
        </p:nvSpPr>
        <p:spPr/>
        <p:txBody>
          <a:bodyPr/>
          <a:lstStyle/>
          <a:p>
            <a:fld id="{83DEB550-5173-47D1-A7EA-27CF52B02327}" type="slidenum">
              <a:rPr lang="en-GB" smtClean="0"/>
              <a:t>‹#›</a:t>
            </a:fld>
            <a:endParaRPr lang="en-GB"/>
          </a:p>
        </p:txBody>
      </p:sp>
    </p:spTree>
    <p:extLst>
      <p:ext uri="{BB962C8B-B14F-4D97-AF65-F5344CB8AC3E}">
        <p14:creationId xmlns:p14="http://schemas.microsoft.com/office/powerpoint/2010/main" val="6380696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6B8DA-EA1C-4580-9A32-C203A5C716E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E86D71E-34A9-46AB-B9D0-7032D000782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C3E872F-045B-4CD3-B508-8B7F010DEDB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F788099-4DF5-452F-A7F6-CFA353443806}"/>
              </a:ext>
            </a:extLst>
          </p:cNvPr>
          <p:cNvSpPr>
            <a:spLocks noGrp="1"/>
          </p:cNvSpPr>
          <p:nvPr>
            <p:ph type="dt" sz="half" idx="10"/>
          </p:nvPr>
        </p:nvSpPr>
        <p:spPr/>
        <p:txBody>
          <a:bodyPr/>
          <a:lstStyle/>
          <a:p>
            <a:fld id="{451495F0-0421-4A66-919D-FA3D77C298AD}" type="datetimeFigureOut">
              <a:rPr lang="en-GB" smtClean="0"/>
              <a:t>17/09/2020</a:t>
            </a:fld>
            <a:endParaRPr lang="en-GB"/>
          </a:p>
        </p:txBody>
      </p:sp>
      <p:sp>
        <p:nvSpPr>
          <p:cNvPr id="6" name="Footer Placeholder 5">
            <a:extLst>
              <a:ext uri="{FF2B5EF4-FFF2-40B4-BE49-F238E27FC236}">
                <a16:creationId xmlns:a16="http://schemas.microsoft.com/office/drawing/2014/main" id="{3416517D-730C-4496-9D67-6BD93570881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5AB514E-5C36-4727-BB12-4274838BE49C}"/>
              </a:ext>
            </a:extLst>
          </p:cNvPr>
          <p:cNvSpPr>
            <a:spLocks noGrp="1"/>
          </p:cNvSpPr>
          <p:nvPr>
            <p:ph type="sldNum" sz="quarter" idx="12"/>
          </p:nvPr>
        </p:nvSpPr>
        <p:spPr/>
        <p:txBody>
          <a:bodyPr/>
          <a:lstStyle/>
          <a:p>
            <a:fld id="{83DEB550-5173-47D1-A7EA-27CF52B02327}" type="slidenum">
              <a:rPr lang="en-GB" smtClean="0"/>
              <a:t>‹#›</a:t>
            </a:fld>
            <a:endParaRPr lang="en-GB"/>
          </a:p>
        </p:txBody>
      </p:sp>
    </p:spTree>
    <p:extLst>
      <p:ext uri="{BB962C8B-B14F-4D97-AF65-F5344CB8AC3E}">
        <p14:creationId xmlns:p14="http://schemas.microsoft.com/office/powerpoint/2010/main" val="18711208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6E3E0-7EFF-4E4C-A4C3-A031E2C875C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4EDE4DA-CE1F-46A9-84E6-A1AB899950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17203BC-351B-4A62-A61C-914A4DA3C55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C9865D8-6BA5-4CEE-9036-8CF7F2BA8F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C97EC5D-B7B5-4941-926C-B5C8847332B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34BE71E-442A-40F8-BA5B-57B9096C66D7}"/>
              </a:ext>
            </a:extLst>
          </p:cNvPr>
          <p:cNvSpPr>
            <a:spLocks noGrp="1"/>
          </p:cNvSpPr>
          <p:nvPr>
            <p:ph type="dt" sz="half" idx="10"/>
          </p:nvPr>
        </p:nvSpPr>
        <p:spPr/>
        <p:txBody>
          <a:bodyPr/>
          <a:lstStyle/>
          <a:p>
            <a:fld id="{451495F0-0421-4A66-919D-FA3D77C298AD}" type="datetimeFigureOut">
              <a:rPr lang="en-GB" smtClean="0"/>
              <a:t>17/09/2020</a:t>
            </a:fld>
            <a:endParaRPr lang="en-GB"/>
          </a:p>
        </p:txBody>
      </p:sp>
      <p:sp>
        <p:nvSpPr>
          <p:cNvPr id="8" name="Footer Placeholder 7">
            <a:extLst>
              <a:ext uri="{FF2B5EF4-FFF2-40B4-BE49-F238E27FC236}">
                <a16:creationId xmlns:a16="http://schemas.microsoft.com/office/drawing/2014/main" id="{F7549419-F76B-4136-A4C8-410BFA7B13F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5870373-298B-4F5D-8476-19F5A1D59EC3}"/>
              </a:ext>
            </a:extLst>
          </p:cNvPr>
          <p:cNvSpPr>
            <a:spLocks noGrp="1"/>
          </p:cNvSpPr>
          <p:nvPr>
            <p:ph type="sldNum" sz="quarter" idx="12"/>
          </p:nvPr>
        </p:nvSpPr>
        <p:spPr/>
        <p:txBody>
          <a:bodyPr/>
          <a:lstStyle/>
          <a:p>
            <a:fld id="{83DEB550-5173-47D1-A7EA-27CF52B02327}" type="slidenum">
              <a:rPr lang="en-GB" smtClean="0"/>
              <a:t>‹#›</a:t>
            </a:fld>
            <a:endParaRPr lang="en-GB"/>
          </a:p>
        </p:txBody>
      </p:sp>
    </p:spTree>
    <p:extLst>
      <p:ext uri="{BB962C8B-B14F-4D97-AF65-F5344CB8AC3E}">
        <p14:creationId xmlns:p14="http://schemas.microsoft.com/office/powerpoint/2010/main" val="38875907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DF34A-21D1-4CF6-AC99-BBA5F82C791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4137CDC-159C-44DF-9EA6-75042445EFE1}"/>
              </a:ext>
            </a:extLst>
          </p:cNvPr>
          <p:cNvSpPr>
            <a:spLocks noGrp="1"/>
          </p:cNvSpPr>
          <p:nvPr>
            <p:ph type="dt" sz="half" idx="10"/>
          </p:nvPr>
        </p:nvSpPr>
        <p:spPr/>
        <p:txBody>
          <a:bodyPr/>
          <a:lstStyle/>
          <a:p>
            <a:fld id="{451495F0-0421-4A66-919D-FA3D77C298AD}" type="datetimeFigureOut">
              <a:rPr lang="en-GB" smtClean="0"/>
              <a:t>17/09/2020</a:t>
            </a:fld>
            <a:endParaRPr lang="en-GB"/>
          </a:p>
        </p:txBody>
      </p:sp>
      <p:sp>
        <p:nvSpPr>
          <p:cNvPr id="4" name="Footer Placeholder 3">
            <a:extLst>
              <a:ext uri="{FF2B5EF4-FFF2-40B4-BE49-F238E27FC236}">
                <a16:creationId xmlns:a16="http://schemas.microsoft.com/office/drawing/2014/main" id="{9E823A9E-B5B5-4B4A-82BE-B813A626C03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BA8FA23-43B0-470C-B588-919315B63D04}"/>
              </a:ext>
            </a:extLst>
          </p:cNvPr>
          <p:cNvSpPr>
            <a:spLocks noGrp="1"/>
          </p:cNvSpPr>
          <p:nvPr>
            <p:ph type="sldNum" sz="quarter" idx="12"/>
          </p:nvPr>
        </p:nvSpPr>
        <p:spPr/>
        <p:txBody>
          <a:bodyPr/>
          <a:lstStyle/>
          <a:p>
            <a:fld id="{83DEB550-5173-47D1-A7EA-27CF52B02327}" type="slidenum">
              <a:rPr lang="en-GB" smtClean="0"/>
              <a:t>‹#›</a:t>
            </a:fld>
            <a:endParaRPr lang="en-GB"/>
          </a:p>
        </p:txBody>
      </p:sp>
    </p:spTree>
    <p:extLst>
      <p:ext uri="{BB962C8B-B14F-4D97-AF65-F5344CB8AC3E}">
        <p14:creationId xmlns:p14="http://schemas.microsoft.com/office/powerpoint/2010/main" val="10509319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7E4966-D707-4E4E-A43A-DBFFE0D9CBAD}"/>
              </a:ext>
            </a:extLst>
          </p:cNvPr>
          <p:cNvSpPr>
            <a:spLocks noGrp="1"/>
          </p:cNvSpPr>
          <p:nvPr>
            <p:ph type="dt" sz="half" idx="10"/>
          </p:nvPr>
        </p:nvSpPr>
        <p:spPr/>
        <p:txBody>
          <a:bodyPr/>
          <a:lstStyle/>
          <a:p>
            <a:fld id="{451495F0-0421-4A66-919D-FA3D77C298AD}" type="datetimeFigureOut">
              <a:rPr lang="en-GB" smtClean="0"/>
              <a:t>17/09/2020</a:t>
            </a:fld>
            <a:endParaRPr lang="en-GB"/>
          </a:p>
        </p:txBody>
      </p:sp>
      <p:sp>
        <p:nvSpPr>
          <p:cNvPr id="3" name="Footer Placeholder 2">
            <a:extLst>
              <a:ext uri="{FF2B5EF4-FFF2-40B4-BE49-F238E27FC236}">
                <a16:creationId xmlns:a16="http://schemas.microsoft.com/office/drawing/2014/main" id="{B9D6A0A5-6485-44A6-B017-0ADB8C9DF0E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322D904-E957-47EE-8AF4-70F00F411D15}"/>
              </a:ext>
            </a:extLst>
          </p:cNvPr>
          <p:cNvSpPr>
            <a:spLocks noGrp="1"/>
          </p:cNvSpPr>
          <p:nvPr>
            <p:ph type="sldNum" sz="quarter" idx="12"/>
          </p:nvPr>
        </p:nvSpPr>
        <p:spPr/>
        <p:txBody>
          <a:bodyPr/>
          <a:lstStyle/>
          <a:p>
            <a:fld id="{83DEB550-5173-47D1-A7EA-27CF52B02327}" type="slidenum">
              <a:rPr lang="en-GB" smtClean="0"/>
              <a:t>‹#›</a:t>
            </a:fld>
            <a:endParaRPr lang="en-GB"/>
          </a:p>
        </p:txBody>
      </p:sp>
    </p:spTree>
    <p:extLst>
      <p:ext uri="{BB962C8B-B14F-4D97-AF65-F5344CB8AC3E}">
        <p14:creationId xmlns:p14="http://schemas.microsoft.com/office/powerpoint/2010/main" val="2730804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C5FC0-FC33-4285-8FCB-8C88CEC4EE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3F14AF6-66E2-4FB1-9306-6B502E8D11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BBF6AFE-FB5B-4384-848D-991E7FD0FC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9816BF7-4275-43B9-8DBB-6F63E48ADDF2}"/>
              </a:ext>
            </a:extLst>
          </p:cNvPr>
          <p:cNvSpPr>
            <a:spLocks noGrp="1"/>
          </p:cNvSpPr>
          <p:nvPr>
            <p:ph type="dt" sz="half" idx="10"/>
          </p:nvPr>
        </p:nvSpPr>
        <p:spPr/>
        <p:txBody>
          <a:bodyPr/>
          <a:lstStyle/>
          <a:p>
            <a:fld id="{451495F0-0421-4A66-919D-FA3D77C298AD}" type="datetimeFigureOut">
              <a:rPr lang="en-GB" smtClean="0"/>
              <a:t>17/09/2020</a:t>
            </a:fld>
            <a:endParaRPr lang="en-GB"/>
          </a:p>
        </p:txBody>
      </p:sp>
      <p:sp>
        <p:nvSpPr>
          <p:cNvPr id="6" name="Footer Placeholder 5">
            <a:extLst>
              <a:ext uri="{FF2B5EF4-FFF2-40B4-BE49-F238E27FC236}">
                <a16:creationId xmlns:a16="http://schemas.microsoft.com/office/drawing/2014/main" id="{38407364-FDEB-429E-BFB2-C70302A0245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4BDA7C5-F6D3-49B5-B329-BEEBC30DB510}"/>
              </a:ext>
            </a:extLst>
          </p:cNvPr>
          <p:cNvSpPr>
            <a:spLocks noGrp="1"/>
          </p:cNvSpPr>
          <p:nvPr>
            <p:ph type="sldNum" sz="quarter" idx="12"/>
          </p:nvPr>
        </p:nvSpPr>
        <p:spPr/>
        <p:txBody>
          <a:bodyPr/>
          <a:lstStyle/>
          <a:p>
            <a:fld id="{83DEB550-5173-47D1-A7EA-27CF52B02327}" type="slidenum">
              <a:rPr lang="en-GB" smtClean="0"/>
              <a:t>‹#›</a:t>
            </a:fld>
            <a:endParaRPr lang="en-GB"/>
          </a:p>
        </p:txBody>
      </p:sp>
    </p:spTree>
    <p:extLst>
      <p:ext uri="{BB962C8B-B14F-4D97-AF65-F5344CB8AC3E}">
        <p14:creationId xmlns:p14="http://schemas.microsoft.com/office/powerpoint/2010/main" val="379728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25EFD-95E8-40FC-BC99-021208AB8E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21D6548-9C80-45F9-B21C-A75FEE9060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E210631-FFFC-483C-92B7-90B1724566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619DBCB-2E0E-4759-A604-569FA0480E2F}"/>
              </a:ext>
            </a:extLst>
          </p:cNvPr>
          <p:cNvSpPr>
            <a:spLocks noGrp="1"/>
          </p:cNvSpPr>
          <p:nvPr>
            <p:ph type="dt" sz="half" idx="10"/>
          </p:nvPr>
        </p:nvSpPr>
        <p:spPr/>
        <p:txBody>
          <a:bodyPr/>
          <a:lstStyle/>
          <a:p>
            <a:fld id="{451495F0-0421-4A66-919D-FA3D77C298AD}" type="datetimeFigureOut">
              <a:rPr lang="en-GB" smtClean="0"/>
              <a:t>17/09/2020</a:t>
            </a:fld>
            <a:endParaRPr lang="en-GB"/>
          </a:p>
        </p:txBody>
      </p:sp>
      <p:sp>
        <p:nvSpPr>
          <p:cNvPr id="6" name="Footer Placeholder 5">
            <a:extLst>
              <a:ext uri="{FF2B5EF4-FFF2-40B4-BE49-F238E27FC236}">
                <a16:creationId xmlns:a16="http://schemas.microsoft.com/office/drawing/2014/main" id="{C8BED54C-1B7B-4FA2-B107-7701EA86E8D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9AD6D1-0F3C-4A18-A8A8-42CB22595598}"/>
              </a:ext>
            </a:extLst>
          </p:cNvPr>
          <p:cNvSpPr>
            <a:spLocks noGrp="1"/>
          </p:cNvSpPr>
          <p:nvPr>
            <p:ph type="sldNum" sz="quarter" idx="12"/>
          </p:nvPr>
        </p:nvSpPr>
        <p:spPr/>
        <p:txBody>
          <a:bodyPr/>
          <a:lstStyle/>
          <a:p>
            <a:fld id="{83DEB550-5173-47D1-A7EA-27CF52B02327}" type="slidenum">
              <a:rPr lang="en-GB" smtClean="0"/>
              <a:t>‹#›</a:t>
            </a:fld>
            <a:endParaRPr lang="en-GB"/>
          </a:p>
        </p:txBody>
      </p:sp>
    </p:spTree>
    <p:extLst>
      <p:ext uri="{BB962C8B-B14F-4D97-AF65-F5344CB8AC3E}">
        <p14:creationId xmlns:p14="http://schemas.microsoft.com/office/powerpoint/2010/main" val="2123190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5B3E1D-DFC5-4297-80E0-7A7FCAA6EE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D4B6C21-E285-4C23-B1D8-4FD4604BE2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7169E8A-7E5E-4818-8FE1-05EFD5BE83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1495F0-0421-4A66-919D-FA3D77C298AD}" type="datetimeFigureOut">
              <a:rPr lang="en-GB" smtClean="0"/>
              <a:t>17/09/2020</a:t>
            </a:fld>
            <a:endParaRPr lang="en-GB"/>
          </a:p>
        </p:txBody>
      </p:sp>
      <p:sp>
        <p:nvSpPr>
          <p:cNvPr id="5" name="Footer Placeholder 4">
            <a:extLst>
              <a:ext uri="{FF2B5EF4-FFF2-40B4-BE49-F238E27FC236}">
                <a16:creationId xmlns:a16="http://schemas.microsoft.com/office/drawing/2014/main" id="{6C6A2275-5245-481C-8CAD-F19CA2A16D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091404B-9860-4E3F-A3A5-FBAA0695FA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DEB550-5173-47D1-A7EA-27CF52B02327}" type="slidenum">
              <a:rPr lang="en-GB" smtClean="0"/>
              <a:t>‹#›</a:t>
            </a:fld>
            <a:endParaRPr lang="en-GB"/>
          </a:p>
        </p:txBody>
      </p:sp>
    </p:spTree>
    <p:extLst>
      <p:ext uri="{BB962C8B-B14F-4D97-AF65-F5344CB8AC3E}">
        <p14:creationId xmlns:p14="http://schemas.microsoft.com/office/powerpoint/2010/main" val="41578512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hyperlink" Target="https://www.pshe-association.org.uk/content/drug-and-alcohol-education"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hyperlink" Target="https://www.pshe-association.org.uk/content/drug-and-alcohol-education"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hyperlink" Target="http://www.pshe-association.org.uk/" TargetMode="Externa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TextBox 16"/>
          <p:cNvSpPr txBox="1"/>
          <p:nvPr/>
        </p:nvSpPr>
        <p:spPr>
          <a:xfrm>
            <a:off x="504807" y="4243369"/>
            <a:ext cx="7601921" cy="1600438"/>
          </a:xfrm>
          <a:prstGeom prst="rect">
            <a:avLst/>
          </a:prstGeom>
          <a:noFill/>
        </p:spPr>
        <p:txBody>
          <a:bodyPr wrap="square" rtlCol="0">
            <a:spAutoFit/>
          </a:bodyPr>
          <a:lstStyle/>
          <a:p>
            <a:pPr algn="ctr"/>
            <a:r>
              <a:rPr lang="en-GB" sz="5400" b="1" dirty="0">
                <a:solidFill>
                  <a:schemeClr val="bg1"/>
                </a:solidFill>
                <a:latin typeface="League Spartan" panose="020B0604020202020204" charset="0"/>
              </a:rPr>
              <a:t>Year 1 / 2  Lesson 2</a:t>
            </a:r>
            <a:r>
              <a:rPr lang="en-GB" sz="3200" b="1" dirty="0">
                <a:solidFill>
                  <a:schemeClr val="bg1"/>
                </a:solidFill>
                <a:latin typeface="League Spartan" panose="020B0604020202020204" charset="0"/>
              </a:rPr>
              <a:t> </a:t>
            </a:r>
          </a:p>
          <a:p>
            <a:pPr algn="ctr"/>
            <a:r>
              <a:rPr lang="en-GB" sz="4400" b="1" dirty="0">
                <a:solidFill>
                  <a:schemeClr val="bg1"/>
                </a:solidFill>
                <a:latin typeface="Lato" panose="020F0502020204030203" pitchFamily="34" charset="0"/>
                <a:ea typeface="Lato" panose="020F0502020204030203" pitchFamily="34" charset="0"/>
                <a:cs typeface="Lato" panose="020F0502020204030203" pitchFamily="34" charset="0"/>
              </a:rPr>
              <a:t>Keeping healthy: medicines</a:t>
            </a:r>
            <a:endParaRPr lang="en-GB" sz="44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0" name="Rectangle 9"/>
          <p:cNvSpPr/>
          <p:nvPr/>
        </p:nvSpPr>
        <p:spPr>
          <a:xfrm>
            <a:off x="331325" y="590433"/>
            <a:ext cx="1250731" cy="1034540"/>
          </a:xfrm>
          <a:prstGeom prst="rect">
            <a:avLst/>
          </a:prstGeom>
          <a:solidFill>
            <a:srgbClr val="9551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73865" y="2855490"/>
            <a:ext cx="8608396" cy="1200329"/>
          </a:xfrm>
          <a:prstGeom prst="rect">
            <a:avLst/>
          </a:prstGeom>
          <a:solidFill>
            <a:srgbClr val="95519E"/>
          </a:solidFill>
        </p:spPr>
        <p:txBody>
          <a:bodyPr wrap="square" rtlCol="0">
            <a:spAutoFit/>
          </a:bodyPr>
          <a:lstStyle/>
          <a:p>
            <a:pPr algn="ctr"/>
            <a:r>
              <a:rPr lang="en-GB" sz="3600" b="1" dirty="0">
                <a:solidFill>
                  <a:schemeClr val="bg1"/>
                </a:solidFill>
                <a:latin typeface="League Spartan" panose="00000800000000000000" pitchFamily="50" charset="0"/>
                <a:ea typeface="Lato" panose="020F0502020204030203" pitchFamily="34" charset="0"/>
                <a:cs typeface="Lato" panose="020F0502020204030203" pitchFamily="34" charset="0"/>
              </a:rPr>
              <a:t>Drug and alcohol education</a:t>
            </a:r>
          </a:p>
          <a:p>
            <a:pPr algn="ctr"/>
            <a:r>
              <a:rPr lang="en-GB" sz="3600" b="1" dirty="0">
                <a:solidFill>
                  <a:schemeClr val="bg1"/>
                </a:solidFill>
                <a:latin typeface="League Spartan" panose="00000800000000000000" pitchFamily="50" charset="0"/>
                <a:ea typeface="Lato" panose="020F0502020204030203" pitchFamily="34" charset="0"/>
                <a:cs typeface="Lato" panose="020F0502020204030203" pitchFamily="34" charset="0"/>
              </a:rPr>
              <a:t>KS1</a:t>
            </a:r>
          </a:p>
        </p:txBody>
      </p:sp>
      <p:sp>
        <p:nvSpPr>
          <p:cNvPr id="5" name="Slide Number Placeholder 4"/>
          <p:cNvSpPr>
            <a:spLocks noGrp="1"/>
          </p:cNvSpPr>
          <p:nvPr>
            <p:ph type="sldNum" sz="quarter" idx="12"/>
          </p:nvPr>
        </p:nvSpPr>
        <p:spPr/>
        <p:txBody>
          <a:bodyPr/>
          <a:lstStyle/>
          <a:p>
            <a:fld id="{2D651D86-383D-45DB-A701-76B5BFCFE28F}" type="slidenum">
              <a:rPr lang="en-GB" smtClean="0"/>
              <a:t>1</a:t>
            </a:fld>
            <a:endParaRPr lang="en-GB" dirty="0"/>
          </a:p>
        </p:txBody>
      </p:sp>
      <p:sp>
        <p:nvSpPr>
          <p:cNvPr id="7" name="Cloud Callout 6"/>
          <p:cNvSpPr/>
          <p:nvPr/>
        </p:nvSpPr>
        <p:spPr>
          <a:xfrm>
            <a:off x="5909731" y="195939"/>
            <a:ext cx="3697080" cy="1932775"/>
          </a:xfrm>
          <a:prstGeom prst="cloudCallout">
            <a:avLst>
              <a:gd name="adj1" fmla="val 50957"/>
              <a:gd name="adj2" fmla="val 74437"/>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GB" sz="2000" dirty="0">
                <a:solidFill>
                  <a:schemeClr val="tx1"/>
                </a:solidFill>
                <a:latin typeface="League Spartan" panose="00000800000000000000" pitchFamily="50" charset="0"/>
                <a:ea typeface="Lato" panose="020F0502020204030203" pitchFamily="34" charset="0"/>
                <a:cs typeface="Lato" panose="020F0502020204030203" pitchFamily="34" charset="0"/>
              </a:rPr>
              <a:t>Ensure you read the guidance before teaching the lesson</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393" y="363207"/>
            <a:ext cx="1814538" cy="1024390"/>
          </a:xfrm>
          <a:prstGeom prst="rect">
            <a:avLst/>
          </a:prstGeom>
        </p:spPr>
      </p:pic>
      <p:sp>
        <p:nvSpPr>
          <p:cNvPr id="13" name="TextBox 12"/>
          <p:cNvSpPr txBox="1"/>
          <p:nvPr/>
        </p:nvSpPr>
        <p:spPr>
          <a:xfrm>
            <a:off x="9869891" y="257494"/>
            <a:ext cx="2110827" cy="954107"/>
          </a:xfrm>
          <a:prstGeom prst="rect">
            <a:avLst/>
          </a:prstGeom>
          <a:solidFill>
            <a:srgbClr val="95519E"/>
          </a:solidFill>
          <a:ln>
            <a:solidFill>
              <a:schemeClr val="bg1"/>
            </a:solidFill>
            <a:prstDash val="dash"/>
          </a:ln>
        </p:spPr>
        <p:txBody>
          <a:bodyPr wrap="square" rtlCol="0" anchor="ctr" anchorCtr="1">
            <a:spAutoFit/>
          </a:bodyPr>
          <a:lstStyle/>
          <a:p>
            <a:r>
              <a:rPr lang="en-GB" sz="2800" dirty="0">
                <a:solidFill>
                  <a:schemeClr val="bg1"/>
                </a:solidFill>
                <a:latin typeface="League Spartan" panose="00000800000000000000" pitchFamily="50" charset="0"/>
                <a:ea typeface="Lato" panose="020F0502020204030203" pitchFamily="34" charset="0"/>
                <a:cs typeface="Lato" panose="020F0502020204030203" pitchFamily="34" charset="0"/>
              </a:rPr>
              <a:t>Teacher </a:t>
            </a:r>
          </a:p>
          <a:p>
            <a:r>
              <a:rPr lang="en-GB" sz="2800" dirty="0">
                <a:solidFill>
                  <a:schemeClr val="bg1"/>
                </a:solidFill>
                <a:latin typeface="League Spartan" panose="00000800000000000000" pitchFamily="50" charset="0"/>
                <a:ea typeface="Lato" panose="020F0502020204030203" pitchFamily="34" charset="0"/>
                <a:cs typeface="Lato" panose="020F0502020204030203" pitchFamily="34" charset="0"/>
              </a:rPr>
              <a:t>slide</a:t>
            </a:r>
          </a:p>
        </p:txBody>
      </p:sp>
      <p:sp>
        <p:nvSpPr>
          <p:cNvPr id="12" name="Footer Placeholder 1">
            <a:extLst>
              <a:ext uri="{FF2B5EF4-FFF2-40B4-BE49-F238E27FC236}">
                <a16:creationId xmlns:a16="http://schemas.microsoft.com/office/drawing/2014/main" id="{4091CA5D-42D9-495E-9C75-1A7350C2E8FD}"/>
              </a:ext>
            </a:extLst>
          </p:cNvPr>
          <p:cNvSpPr txBox="1">
            <a:spLocks/>
          </p:cNvSpPr>
          <p:nvPr/>
        </p:nvSpPr>
        <p:spPr>
          <a:xfrm>
            <a:off x="0" y="6558386"/>
            <a:ext cx="12192000" cy="307975"/>
          </a:xfrm>
          <a:prstGeom prst="rect">
            <a:avLst/>
          </a:prstGeom>
          <a:noFill/>
        </p:spPr>
        <p:txBody>
          <a:bodyPr vert="horz" lIns="91440" tIns="45720" rIns="91440" bIns="45720" rtlCol="0" anchor="ctr"/>
          <a:lstStyle>
            <a:defPPr>
              <a:defRPr lang="en-US"/>
            </a:defPPr>
            <a:lvl1pPr marL="0" algn="ctr" defTabSz="914400" rtl="0" eaLnBrk="1" latinLnBrk="0" hangingPunct="1">
              <a:defRPr sz="14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 PSHE Association 2020 	 </a:t>
            </a:r>
            <a:endParaRPr lang="en-GB" dirty="0"/>
          </a:p>
        </p:txBody>
      </p:sp>
      <p:pic>
        <p:nvPicPr>
          <p:cNvPr id="14" name="Picture Placeholder 5">
            <a:extLst>
              <a:ext uri="{FF2B5EF4-FFF2-40B4-BE49-F238E27FC236}">
                <a16:creationId xmlns:a16="http://schemas.microsoft.com/office/drawing/2014/main" id="{85FFAA5C-7D5A-41D9-A073-3F6579EDE23E}"/>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a:fillRect/>
          </a:stretch>
        </p:blipFill>
        <p:spPr>
          <a:xfrm>
            <a:off x="3224136" y="923391"/>
            <a:ext cx="2300831" cy="2300831"/>
          </a:xfrm>
          <a:prstGeom prst="rect">
            <a:avLst/>
          </a:prstGeom>
        </p:spPr>
      </p:pic>
      <p:pic>
        <p:nvPicPr>
          <p:cNvPr id="16" name="Picture 15">
            <a:hlinkClick r:id="rId5"/>
            <a:extLst>
              <a:ext uri="{FF2B5EF4-FFF2-40B4-BE49-F238E27FC236}">
                <a16:creationId xmlns:a16="http://schemas.microsoft.com/office/drawing/2014/main" id="{03E07BF2-8E70-4BC6-B564-A807EF06B14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108489" y="2747304"/>
            <a:ext cx="2724043" cy="38532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518267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425237"/>
            <a:ext cx="10714182" cy="769441"/>
          </a:xfrm>
          <a:prstGeom prst="rect">
            <a:avLst/>
          </a:prstGeom>
          <a:noFill/>
        </p:spPr>
        <p:txBody>
          <a:bodyPr wrap="square" rtlCol="0">
            <a:spAutoFit/>
          </a:bodyPr>
          <a:lstStyle/>
          <a:p>
            <a:r>
              <a:rPr lang="en-GB" sz="4400" b="1" dirty="0">
                <a:solidFill>
                  <a:srgbClr val="95519E"/>
                </a:solidFill>
                <a:latin typeface="League Spartan" panose="00000800000000000000" pitchFamily="50" charset="0"/>
              </a:rPr>
              <a:t>Medicines mind map</a:t>
            </a:r>
          </a:p>
        </p:txBody>
      </p:sp>
      <p:sp>
        <p:nvSpPr>
          <p:cNvPr id="8" name="TextBox 7"/>
          <p:cNvSpPr txBox="1"/>
          <p:nvPr/>
        </p:nvSpPr>
        <p:spPr>
          <a:xfrm>
            <a:off x="457200" y="1492639"/>
            <a:ext cx="9914709" cy="1446550"/>
          </a:xfrm>
          <a:prstGeom prst="rect">
            <a:avLst/>
          </a:prstGeom>
          <a:noFill/>
        </p:spPr>
        <p:txBody>
          <a:bodyPr wrap="square" rtlCol="0">
            <a:spAutoFit/>
          </a:bodyPr>
          <a:lstStyle/>
          <a:p>
            <a:pPr lvl="0"/>
            <a:r>
              <a:rPr lang="en-GB" sz="3200" dirty="0">
                <a:latin typeface="Lato" panose="020B0604020202020204" charset="0"/>
                <a:ea typeface="Lato" panose="020B0604020202020204" charset="0"/>
                <a:cs typeface="Lato" panose="020B0604020202020204" charset="0"/>
              </a:rPr>
              <a:t>What do we know about medicines?</a:t>
            </a:r>
          </a:p>
          <a:p>
            <a:pPr marL="457200" indent="-457200">
              <a:buFont typeface="Arial" panose="020B0604020202020204" pitchFamily="34" charset="0"/>
              <a:buChar char="•"/>
            </a:pPr>
            <a:endParaRPr lang="en-US" sz="2800" b="1" dirty="0">
              <a:latin typeface="Lato" panose="020B0604020202020204" charset="0"/>
              <a:ea typeface="Lato" panose="020B0604020202020204" charset="0"/>
              <a:cs typeface="Lato" panose="020B0604020202020204" charset="0"/>
            </a:endParaRPr>
          </a:p>
          <a:p>
            <a:pPr marL="457200" indent="-457200">
              <a:buFont typeface="Arial" panose="020B0604020202020204" pitchFamily="34" charset="0"/>
              <a:buChar char="•"/>
            </a:pPr>
            <a:endParaRPr lang="en-US" sz="2800" b="1" dirty="0">
              <a:latin typeface="Lato" panose="020B0604020202020204" charset="0"/>
              <a:ea typeface="Lato" panose="020B0604020202020204" charset="0"/>
              <a:cs typeface="Lato" panose="020B0604020202020204" charset="0"/>
            </a:endParaRPr>
          </a:p>
        </p:txBody>
      </p:sp>
      <p:sp>
        <p:nvSpPr>
          <p:cNvPr id="2" name="Slide Number Placeholder 1"/>
          <p:cNvSpPr>
            <a:spLocks noGrp="1"/>
          </p:cNvSpPr>
          <p:nvPr>
            <p:ph type="sldNum" sz="quarter" idx="12"/>
          </p:nvPr>
        </p:nvSpPr>
        <p:spPr>
          <a:xfrm>
            <a:off x="11217875" y="6479919"/>
            <a:ext cx="644611" cy="365125"/>
          </a:xfrm>
          <a:prstGeom prst="rect">
            <a:avLst/>
          </a:prstGeom>
        </p:spPr>
        <p:txBody>
          <a:bodyPr/>
          <a:lstStyle/>
          <a:p>
            <a:fld id="{2D651D86-383D-45DB-A701-76B5BFCFE28F}" type="slidenum">
              <a:rPr lang="en-GB" smtClean="0"/>
              <a:t>10</a:t>
            </a:fld>
            <a:endParaRPr lang="en-GB" dirty="0"/>
          </a:p>
        </p:txBody>
      </p:sp>
      <p:pic>
        <p:nvPicPr>
          <p:cNvPr id="9" name="Picture 8">
            <a:extLst>
              <a:ext uri="{FF2B5EF4-FFF2-40B4-BE49-F238E27FC236}">
                <a16:creationId xmlns:a16="http://schemas.microsoft.com/office/drawing/2014/main" id="{B7F2B10F-B9AA-4567-95FF-91617D46021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943"/>
          <a:stretch/>
        </p:blipFill>
        <p:spPr>
          <a:xfrm>
            <a:off x="3812159" y="2458748"/>
            <a:ext cx="4558857" cy="3844353"/>
          </a:xfrm>
          <a:prstGeom prst="rect">
            <a:avLst/>
          </a:prstGeom>
        </p:spPr>
      </p:pic>
      <p:sp>
        <p:nvSpPr>
          <p:cNvPr id="7" name="Footer Placeholder 3">
            <a:extLst>
              <a:ext uri="{FF2B5EF4-FFF2-40B4-BE49-F238E27FC236}">
                <a16:creationId xmlns:a16="http://schemas.microsoft.com/office/drawing/2014/main" id="{71759A1C-7F5C-4DE6-9928-18285E6906F7}"/>
              </a:ext>
            </a:extLst>
          </p:cNvPr>
          <p:cNvSpPr>
            <a:spLocks noGrp="1"/>
          </p:cNvSpPr>
          <p:nvPr>
            <p:ph type="ftr" sz="quarter" idx="11"/>
          </p:nvPr>
        </p:nvSpPr>
        <p:spPr>
          <a:xfrm>
            <a:off x="-4412" y="6391510"/>
            <a:ext cx="12192000" cy="365125"/>
          </a:xfrm>
        </p:spPr>
        <p:txBody>
          <a:bodyPr/>
          <a:lstStyle/>
          <a:p>
            <a:r>
              <a:rPr lang="en-GB" sz="1050" dirty="0"/>
              <a:t>© PSHE Association 2020 </a:t>
            </a:r>
            <a:r>
              <a:rPr lang="en-GB" dirty="0"/>
              <a:t>	 </a:t>
            </a:r>
          </a:p>
        </p:txBody>
      </p:sp>
    </p:spTree>
    <p:extLst>
      <p:ext uri="{BB962C8B-B14F-4D97-AF65-F5344CB8AC3E}">
        <p14:creationId xmlns:p14="http://schemas.microsoft.com/office/powerpoint/2010/main" val="5766368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 y="141327"/>
            <a:ext cx="11353800" cy="6215023"/>
          </a:xfrm>
          <a:prstGeom prst="rect">
            <a:avLst/>
          </a:prstGeom>
        </p:spPr>
      </p:pic>
      <p:sp>
        <p:nvSpPr>
          <p:cNvPr id="3" name="TextBox 2"/>
          <p:cNvSpPr txBox="1"/>
          <p:nvPr/>
        </p:nvSpPr>
        <p:spPr>
          <a:xfrm>
            <a:off x="738909" y="555375"/>
            <a:ext cx="10714182" cy="769441"/>
          </a:xfrm>
          <a:prstGeom prst="rect">
            <a:avLst/>
          </a:prstGeom>
          <a:noFill/>
        </p:spPr>
        <p:txBody>
          <a:bodyPr wrap="square" rtlCol="0">
            <a:spAutoFit/>
          </a:bodyPr>
          <a:lstStyle/>
          <a:p>
            <a:pPr algn="ctr"/>
            <a:r>
              <a:rPr lang="en-GB" sz="4400" b="1" dirty="0">
                <a:latin typeface="League Spartan" panose="00000800000000000000" pitchFamily="50" charset="0"/>
              </a:rPr>
              <a:t>Ground rules</a:t>
            </a:r>
          </a:p>
        </p:txBody>
      </p:sp>
      <p:sp>
        <p:nvSpPr>
          <p:cNvPr id="5" name="TextBox 4"/>
          <p:cNvSpPr txBox="1"/>
          <p:nvPr/>
        </p:nvSpPr>
        <p:spPr>
          <a:xfrm>
            <a:off x="2228849" y="1333236"/>
            <a:ext cx="7696201" cy="4832092"/>
          </a:xfrm>
          <a:prstGeom prst="rect">
            <a:avLst/>
          </a:prstGeom>
          <a:noFill/>
          <a:ln>
            <a:noFill/>
          </a:ln>
        </p:spPr>
        <p:txBody>
          <a:bodyPr wrap="square" rtlCol="0">
            <a:spAutoFit/>
          </a:bodyPr>
          <a:lstStyle/>
          <a:p>
            <a:r>
              <a:rPr lang="en-GB" sz="2800" dirty="0">
                <a:latin typeface="Lato" panose="020F0502020204030203" pitchFamily="34" charset="0"/>
                <a:ea typeface="Lato" panose="020F0502020204030203" pitchFamily="34" charset="0"/>
                <a:cs typeface="Lato" panose="020F0502020204030203" pitchFamily="34" charset="0"/>
              </a:rPr>
              <a:t>[Add your class rules here]</a:t>
            </a:r>
          </a:p>
          <a:p>
            <a:endParaRPr lang="en-GB" sz="2800" b="1" dirty="0">
              <a:solidFill>
                <a:srgbClr val="CC99FF"/>
              </a:solidFill>
            </a:endParaRPr>
          </a:p>
          <a:p>
            <a:endParaRPr lang="en-GB" sz="2800" b="1" dirty="0">
              <a:solidFill>
                <a:srgbClr val="CC99FF"/>
              </a:solidFill>
            </a:endParaRPr>
          </a:p>
          <a:p>
            <a:endParaRPr lang="en-GB" sz="2800" b="1" dirty="0">
              <a:solidFill>
                <a:srgbClr val="CC99FF"/>
              </a:solidFill>
            </a:endParaRPr>
          </a:p>
          <a:p>
            <a:endParaRPr lang="en-GB" sz="2800" b="1" dirty="0">
              <a:solidFill>
                <a:srgbClr val="CC99FF"/>
              </a:solidFill>
            </a:endParaRPr>
          </a:p>
          <a:p>
            <a:endParaRPr lang="en-GB" sz="2800" b="1" dirty="0">
              <a:solidFill>
                <a:srgbClr val="CC99FF"/>
              </a:solidFill>
            </a:endParaRPr>
          </a:p>
          <a:p>
            <a:endParaRPr lang="en-GB" sz="2800" b="1" dirty="0">
              <a:solidFill>
                <a:srgbClr val="CC99FF"/>
              </a:solidFill>
            </a:endParaRPr>
          </a:p>
          <a:p>
            <a:endParaRPr lang="en-GB" sz="2800" b="1" dirty="0">
              <a:solidFill>
                <a:srgbClr val="CC99FF"/>
              </a:solidFill>
            </a:endParaRPr>
          </a:p>
          <a:p>
            <a:endParaRPr lang="en-GB" sz="2800" b="1" dirty="0">
              <a:solidFill>
                <a:srgbClr val="CC99FF"/>
              </a:solidFill>
            </a:endParaRPr>
          </a:p>
          <a:p>
            <a:endParaRPr lang="en-GB" sz="2800" b="1" dirty="0">
              <a:solidFill>
                <a:srgbClr val="CC99FF"/>
              </a:solidFill>
            </a:endParaRPr>
          </a:p>
          <a:p>
            <a:endParaRPr lang="en-GB" sz="2800" b="1" dirty="0">
              <a:solidFill>
                <a:srgbClr val="CC99FF"/>
              </a:solidFill>
            </a:endParaRPr>
          </a:p>
        </p:txBody>
      </p:sp>
      <p:sp>
        <p:nvSpPr>
          <p:cNvPr id="2" name="Slide Number Placeholder 1"/>
          <p:cNvSpPr>
            <a:spLocks noGrp="1"/>
          </p:cNvSpPr>
          <p:nvPr>
            <p:ph type="sldNum" sz="quarter" idx="12"/>
          </p:nvPr>
        </p:nvSpPr>
        <p:spPr>
          <a:xfrm>
            <a:off x="11217875" y="6479919"/>
            <a:ext cx="644611" cy="365125"/>
          </a:xfrm>
          <a:prstGeom prst="rect">
            <a:avLst/>
          </a:prstGeom>
        </p:spPr>
        <p:txBody>
          <a:bodyPr/>
          <a:lstStyle/>
          <a:p>
            <a:fld id="{2D651D86-383D-45DB-A701-76B5BFCFE28F}" type="slidenum">
              <a:rPr lang="en-GB" smtClean="0"/>
              <a:t>11</a:t>
            </a:fld>
            <a:endParaRPr lang="en-GB" dirty="0"/>
          </a:p>
        </p:txBody>
      </p:sp>
      <p:sp>
        <p:nvSpPr>
          <p:cNvPr id="7" name="Footer Placeholder 3">
            <a:extLst>
              <a:ext uri="{FF2B5EF4-FFF2-40B4-BE49-F238E27FC236}">
                <a16:creationId xmlns:a16="http://schemas.microsoft.com/office/drawing/2014/main" id="{7EFCA133-5C5B-4FC6-A1F2-C124B46B6C0E}"/>
              </a:ext>
            </a:extLst>
          </p:cNvPr>
          <p:cNvSpPr>
            <a:spLocks noGrp="1"/>
          </p:cNvSpPr>
          <p:nvPr>
            <p:ph type="ftr" sz="quarter" idx="11"/>
          </p:nvPr>
        </p:nvSpPr>
        <p:spPr>
          <a:xfrm>
            <a:off x="-4412" y="6391510"/>
            <a:ext cx="12192000" cy="365125"/>
          </a:xfrm>
        </p:spPr>
        <p:txBody>
          <a:bodyPr/>
          <a:lstStyle/>
          <a:p>
            <a:r>
              <a:rPr lang="en-GB" sz="1050" dirty="0"/>
              <a:t>© PSHE Association 2020 </a:t>
            </a:r>
            <a:r>
              <a:rPr lang="en-GB" dirty="0"/>
              <a:t>	 </a:t>
            </a:r>
          </a:p>
        </p:txBody>
      </p:sp>
    </p:spTree>
    <p:extLst>
      <p:ext uri="{BB962C8B-B14F-4D97-AF65-F5344CB8AC3E}">
        <p14:creationId xmlns:p14="http://schemas.microsoft.com/office/powerpoint/2010/main" val="27572448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608637" y="2519554"/>
            <a:ext cx="10965901" cy="3662541"/>
          </a:xfrm>
          <a:prstGeom prst="rect">
            <a:avLst/>
          </a:prstGeom>
          <a:solidFill>
            <a:schemeClr val="bg1"/>
          </a:solidFill>
        </p:spPr>
        <p:txBody>
          <a:bodyPr wrap="square" rtlCol="0">
            <a:spAutoFit/>
          </a:bodyPr>
          <a:lstStyle/>
          <a:p>
            <a:pPr lvl="3"/>
            <a:r>
              <a:rPr lang="en-GB" sz="3200" b="1" dirty="0">
                <a:latin typeface="League Spartan" panose="00000800000000000000" pitchFamily="50" charset="0"/>
              </a:rPr>
              <a:t>We will be able to: </a:t>
            </a:r>
          </a:p>
          <a:p>
            <a:pPr lvl="3"/>
            <a:endParaRPr lang="en-GB" sz="100" b="1" dirty="0">
              <a:latin typeface="Gill Sans MT" panose="020B0502020104020203" pitchFamily="34" charset="0"/>
            </a:endParaRPr>
          </a:p>
          <a:p>
            <a:pPr lvl="3"/>
            <a:r>
              <a:rPr lang="en-GB" sz="2400" dirty="0">
                <a:latin typeface="Lato" panose="020F0502020204030203" pitchFamily="34" charset="0"/>
                <a:ea typeface="Lato" panose="020F0502020204030203" pitchFamily="34" charset="0"/>
                <a:cs typeface="Lato" panose="020F0502020204030203" pitchFamily="34" charset="0"/>
              </a:rPr>
              <a:t> </a:t>
            </a:r>
            <a:endParaRPr lang="en-GB" sz="2400" b="1" dirty="0">
              <a:latin typeface="Lato" panose="020B0604020202020204" charset="0"/>
              <a:ea typeface="Lato" panose="020B0604020202020204" charset="0"/>
              <a:cs typeface="Lato" panose="020B0604020202020204" charset="0"/>
            </a:endParaRPr>
          </a:p>
          <a:p>
            <a:pPr marL="914400" lvl="1" indent="-457200">
              <a:spcBef>
                <a:spcPts val="1200"/>
              </a:spcBef>
              <a:spcAft>
                <a:spcPts val="600"/>
              </a:spcAft>
              <a:buSzPct val="202000"/>
              <a:buBlip>
                <a:blip r:embed="rId3"/>
              </a:buBlip>
            </a:pPr>
            <a:r>
              <a:rPr lang="en-GB" sz="2400" dirty="0">
                <a:latin typeface="Lato" panose="020B0604020202020204" charset="0"/>
                <a:ea typeface="Lato" panose="020B0604020202020204" charset="0"/>
                <a:cs typeface="Lato" panose="020B0604020202020204" charset="0"/>
              </a:rPr>
              <a:t>say what can make people feel better if not feeling well</a:t>
            </a:r>
          </a:p>
          <a:p>
            <a:pPr marL="914400" lvl="1" indent="-457200">
              <a:spcBef>
                <a:spcPts val="1200"/>
              </a:spcBef>
              <a:spcAft>
                <a:spcPts val="600"/>
              </a:spcAft>
              <a:buSzPct val="202000"/>
              <a:buBlip>
                <a:blip r:embed="rId3"/>
              </a:buBlip>
            </a:pPr>
            <a:r>
              <a:rPr lang="en-GB" sz="2400" dirty="0">
                <a:latin typeface="Lato" panose="020B0604020202020204" charset="0"/>
                <a:ea typeface="Lato" panose="020B0604020202020204" charset="0"/>
                <a:cs typeface="Lato" panose="020B0604020202020204" charset="0"/>
              </a:rPr>
              <a:t>explain that medicines come in different forms </a:t>
            </a:r>
          </a:p>
          <a:p>
            <a:pPr marL="914400" lvl="1" indent="-457200">
              <a:spcBef>
                <a:spcPts val="1200"/>
              </a:spcBef>
              <a:spcAft>
                <a:spcPts val="600"/>
              </a:spcAft>
              <a:buSzPct val="202000"/>
              <a:buBlip>
                <a:blip r:embed="rId3"/>
              </a:buBlip>
            </a:pPr>
            <a:r>
              <a:rPr lang="en-GB" sz="2400" dirty="0">
                <a:latin typeface="Lato" panose="020B0604020202020204" charset="0"/>
                <a:ea typeface="Lato" panose="020B0604020202020204" charset="0"/>
                <a:cs typeface="Lato" panose="020B0604020202020204" charset="0"/>
              </a:rPr>
              <a:t>recognise that some medicines help prevent illness and that some people need to take medicines every day </a:t>
            </a:r>
          </a:p>
          <a:p>
            <a:pPr marL="914400" lvl="1" indent="-457200">
              <a:spcBef>
                <a:spcPts val="1200"/>
              </a:spcBef>
              <a:spcAft>
                <a:spcPts val="600"/>
              </a:spcAft>
              <a:buSzPct val="202000"/>
              <a:buBlip>
                <a:blip r:embed="rId3"/>
              </a:buBlip>
            </a:pPr>
            <a:r>
              <a:rPr lang="en-GB" sz="2400" dirty="0">
                <a:latin typeface="Lato" panose="020B0604020202020204" charset="0"/>
                <a:ea typeface="Lato" panose="020B0604020202020204" charset="0"/>
                <a:cs typeface="Lato" panose="020B0604020202020204" charset="0"/>
              </a:rPr>
              <a:t>identify </a:t>
            </a:r>
            <a:r>
              <a:rPr lang="en-GB" sz="2400" dirty="0">
                <a:effectLst/>
                <a:latin typeface="Lato" panose="020B0604020202020204" charset="0"/>
                <a:ea typeface="Lato" panose="020B0604020202020204" charset="0"/>
                <a:cs typeface="Lato" panose="020B0604020202020204" charset="0"/>
              </a:rPr>
              <a:t>who helps people to stay healthy and what they do</a:t>
            </a:r>
          </a:p>
        </p:txBody>
      </p:sp>
      <p:sp>
        <p:nvSpPr>
          <p:cNvPr id="2" name="Slide Number Placeholder 1"/>
          <p:cNvSpPr>
            <a:spLocks noGrp="1"/>
          </p:cNvSpPr>
          <p:nvPr>
            <p:ph type="sldNum" sz="quarter" idx="12"/>
          </p:nvPr>
        </p:nvSpPr>
        <p:spPr>
          <a:xfrm>
            <a:off x="11217875" y="6479919"/>
            <a:ext cx="644611" cy="365125"/>
          </a:xfrm>
          <a:prstGeom prst="rect">
            <a:avLst/>
          </a:prstGeom>
        </p:spPr>
        <p:txBody>
          <a:bodyPr/>
          <a:lstStyle/>
          <a:p>
            <a:fld id="{2D651D86-383D-45DB-A701-76B5BFCFE28F}" type="slidenum">
              <a:rPr lang="en-GB" smtClean="0"/>
              <a:t>12</a:t>
            </a:fld>
            <a:endParaRPr lang="en-GB" dirty="0"/>
          </a:p>
        </p:txBody>
      </p:sp>
      <p:sp>
        <p:nvSpPr>
          <p:cNvPr id="10" name="TextBox 9"/>
          <p:cNvSpPr txBox="1"/>
          <p:nvPr/>
        </p:nvSpPr>
        <p:spPr>
          <a:xfrm>
            <a:off x="2277117" y="565504"/>
            <a:ext cx="9451057" cy="954107"/>
          </a:xfrm>
          <a:prstGeom prst="rect">
            <a:avLst/>
          </a:prstGeom>
          <a:solidFill>
            <a:schemeClr val="bg1"/>
          </a:solidFill>
        </p:spPr>
        <p:txBody>
          <a:bodyPr wrap="square" rtlCol="0">
            <a:spAutoFit/>
          </a:bodyPr>
          <a:lstStyle/>
          <a:p>
            <a:pPr>
              <a:buSzPct val="202000"/>
            </a:pPr>
            <a:r>
              <a:rPr lang="en-GB" sz="2800" dirty="0" smtClean="0">
                <a:latin typeface="League Spartan" panose="020B0604020202020204" charset="0"/>
              </a:rPr>
              <a:t>We are learning about </a:t>
            </a:r>
            <a:r>
              <a:rPr lang="en-GB" sz="2800" dirty="0" smtClean="0">
                <a:latin typeface="League Spartan" panose="020B0604020202020204" charset="0"/>
              </a:rPr>
              <a:t>medicines, </a:t>
            </a:r>
            <a:r>
              <a:rPr lang="en-GB" sz="2800" dirty="0">
                <a:latin typeface="League Spartan" panose="020B0604020202020204" charset="0"/>
              </a:rPr>
              <a:t>and the people who help </a:t>
            </a:r>
            <a:r>
              <a:rPr lang="en-GB" sz="2800" dirty="0" smtClean="0">
                <a:latin typeface="League Spartan" panose="020B0604020202020204" charset="0"/>
              </a:rPr>
              <a:t>us</a:t>
            </a:r>
            <a:r>
              <a:rPr lang="en-GB" sz="2800" dirty="0" smtClean="0">
                <a:latin typeface="League Spartan" panose="020B0604020202020204" charset="0"/>
              </a:rPr>
              <a:t> </a:t>
            </a:r>
            <a:r>
              <a:rPr lang="en-GB" sz="2800" dirty="0">
                <a:latin typeface="League Spartan" panose="020B0604020202020204" charset="0"/>
              </a:rPr>
              <a:t>to stay healthy</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9676" y="471725"/>
            <a:ext cx="968621" cy="1076313"/>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10502" r="10174"/>
          <a:stretch/>
        </p:blipFill>
        <p:spPr>
          <a:xfrm>
            <a:off x="942109" y="2047129"/>
            <a:ext cx="877333" cy="1001704"/>
          </a:xfrm>
          <a:prstGeom prst="rect">
            <a:avLst/>
          </a:prstGeom>
        </p:spPr>
      </p:pic>
      <p:sp>
        <p:nvSpPr>
          <p:cNvPr id="8" name="Footer Placeholder 3">
            <a:extLst>
              <a:ext uri="{FF2B5EF4-FFF2-40B4-BE49-F238E27FC236}">
                <a16:creationId xmlns:a16="http://schemas.microsoft.com/office/drawing/2014/main" id="{086EC833-6B05-40A4-9B1A-90613E0FE3C1}"/>
              </a:ext>
            </a:extLst>
          </p:cNvPr>
          <p:cNvSpPr>
            <a:spLocks noGrp="1"/>
          </p:cNvSpPr>
          <p:nvPr>
            <p:ph type="ftr" sz="quarter" idx="11"/>
          </p:nvPr>
        </p:nvSpPr>
        <p:spPr>
          <a:xfrm>
            <a:off x="-4412" y="6391510"/>
            <a:ext cx="12192000" cy="365125"/>
          </a:xfrm>
        </p:spPr>
        <p:txBody>
          <a:bodyPr/>
          <a:lstStyle/>
          <a:p>
            <a:r>
              <a:rPr lang="en-GB" sz="1050" dirty="0"/>
              <a:t>© PSHE Association 2020 </a:t>
            </a:r>
            <a:r>
              <a:rPr lang="en-GB" dirty="0"/>
              <a:t>	 </a:t>
            </a:r>
          </a:p>
        </p:txBody>
      </p:sp>
    </p:spTree>
    <p:extLst>
      <p:ext uri="{BB962C8B-B14F-4D97-AF65-F5344CB8AC3E}">
        <p14:creationId xmlns:p14="http://schemas.microsoft.com/office/powerpoint/2010/main" val="15594884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6866" y="147365"/>
            <a:ext cx="10515600" cy="1325563"/>
          </a:xfrm>
        </p:spPr>
        <p:txBody>
          <a:bodyPr/>
          <a:lstStyle/>
          <a:p>
            <a:r>
              <a:rPr lang="en-GB" dirty="0">
                <a:solidFill>
                  <a:srgbClr val="95519E"/>
                </a:solidFill>
                <a:latin typeface="League Spartan" panose="00000800000000000000" pitchFamily="50" charset="0"/>
              </a:rPr>
              <a:t>Different</a:t>
            </a:r>
            <a:r>
              <a:rPr lang="en-GB" dirty="0">
                <a:solidFill>
                  <a:srgbClr val="95519E"/>
                </a:solidFill>
              </a:rPr>
              <a:t> </a:t>
            </a:r>
            <a:r>
              <a:rPr lang="en-GB" dirty="0">
                <a:solidFill>
                  <a:srgbClr val="95519E"/>
                </a:solidFill>
                <a:latin typeface="League Spartan" panose="00000800000000000000" pitchFamily="50" charset="0"/>
              </a:rPr>
              <a:t>types of medicines</a:t>
            </a:r>
          </a:p>
        </p:txBody>
      </p:sp>
      <p:sp>
        <p:nvSpPr>
          <p:cNvPr id="3" name="Content Placeholder 2"/>
          <p:cNvSpPr>
            <a:spLocks noGrp="1"/>
          </p:cNvSpPr>
          <p:nvPr>
            <p:ph idx="1"/>
          </p:nvPr>
        </p:nvSpPr>
        <p:spPr>
          <a:xfrm>
            <a:off x="864326" y="1564368"/>
            <a:ext cx="10515600" cy="4351338"/>
          </a:xfrm>
        </p:spPr>
        <p:txBody>
          <a:bodyPr>
            <a:normAutofit/>
          </a:bodyPr>
          <a:lstStyle/>
          <a:p>
            <a:pPr lvl="0">
              <a:spcAft>
                <a:spcPts val="1200"/>
              </a:spcAft>
            </a:pPr>
            <a:r>
              <a:rPr lang="en-GB" dirty="0"/>
              <a:t>Some medicines help someone to recover (get better) from illness or injuries, such as antiseptic cream on a graze.</a:t>
            </a:r>
          </a:p>
          <a:p>
            <a:pPr lvl="0">
              <a:spcAft>
                <a:spcPts val="1200"/>
              </a:spcAft>
            </a:pPr>
            <a:r>
              <a:rPr lang="en-GB" dirty="0"/>
              <a:t>Some medicines protect the body, such as vaccinations which protect people against diseases, sun cream protecting the skin from burning, or mosquito spray protecting against bites. </a:t>
            </a:r>
          </a:p>
          <a:p>
            <a:pPr lvl="0">
              <a:spcAft>
                <a:spcPts val="1200"/>
              </a:spcAft>
            </a:pPr>
            <a:r>
              <a:rPr lang="en-GB" dirty="0"/>
              <a:t>Some medicines help people keep healthy and well and may need to be used every day or over a long period of time.</a:t>
            </a:r>
          </a:p>
          <a:p>
            <a:pPr>
              <a:spcAft>
                <a:spcPts val="1200"/>
              </a:spcAft>
            </a:pPr>
            <a:endParaRPr lang="en-GB"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71429"/>
          <a:stretch/>
        </p:blipFill>
        <p:spPr>
          <a:xfrm>
            <a:off x="3097665" y="5115612"/>
            <a:ext cx="5772015" cy="1600188"/>
          </a:xfrm>
          <a:prstGeom prst="rect">
            <a:avLst/>
          </a:prstGeom>
        </p:spPr>
      </p:pic>
    </p:spTree>
    <p:extLst>
      <p:ext uri="{BB962C8B-B14F-4D97-AF65-F5344CB8AC3E}">
        <p14:creationId xmlns:p14="http://schemas.microsoft.com/office/powerpoint/2010/main" val="21537145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A6EA125-5215-4407-9F83-A2168D306A10}"/>
              </a:ext>
            </a:extLst>
          </p:cNvPr>
          <p:cNvPicPr>
            <a:picLocks noChangeAspect="1"/>
          </p:cNvPicPr>
          <p:nvPr/>
        </p:nvPicPr>
        <p:blipFill rotWithShape="1">
          <a:blip r:embed="rId3">
            <a:extLst>
              <a:ext uri="{28A0092B-C50C-407E-A947-70E740481C1C}">
                <a14:useLocalDpi xmlns:a14="http://schemas.microsoft.com/office/drawing/2010/main" val="0"/>
              </a:ext>
            </a:extLst>
          </a:blip>
          <a:srcRect l="24392" t="10820" r="24633" b="10720"/>
          <a:stretch/>
        </p:blipFill>
        <p:spPr>
          <a:xfrm>
            <a:off x="7805393" y="728087"/>
            <a:ext cx="3705353" cy="5704676"/>
          </a:xfrm>
          <a:prstGeom prst="rect">
            <a:avLst/>
          </a:prstGeom>
        </p:spPr>
      </p:pic>
      <p:sp>
        <p:nvSpPr>
          <p:cNvPr id="2" name="TextBox 1">
            <a:extLst>
              <a:ext uri="{FF2B5EF4-FFF2-40B4-BE49-F238E27FC236}">
                <a16:creationId xmlns:a16="http://schemas.microsoft.com/office/drawing/2014/main" id="{D40528E8-E1A9-4451-BC3C-7BB923E2E794}"/>
              </a:ext>
            </a:extLst>
          </p:cNvPr>
          <p:cNvSpPr txBox="1"/>
          <p:nvPr/>
        </p:nvSpPr>
        <p:spPr>
          <a:xfrm>
            <a:off x="457200" y="425237"/>
            <a:ext cx="10714182" cy="769441"/>
          </a:xfrm>
          <a:prstGeom prst="rect">
            <a:avLst/>
          </a:prstGeom>
          <a:noFill/>
        </p:spPr>
        <p:txBody>
          <a:bodyPr wrap="square" rtlCol="0">
            <a:spAutoFit/>
          </a:bodyPr>
          <a:lstStyle/>
          <a:p>
            <a:r>
              <a:rPr lang="en-GB" sz="4400" b="1" dirty="0">
                <a:solidFill>
                  <a:srgbClr val="95519E"/>
                </a:solidFill>
                <a:latin typeface="League Spartan" panose="00000800000000000000" pitchFamily="50" charset="0"/>
              </a:rPr>
              <a:t>Feel better scenarios</a:t>
            </a:r>
          </a:p>
        </p:txBody>
      </p:sp>
      <p:sp>
        <p:nvSpPr>
          <p:cNvPr id="3" name="Rectangle 2">
            <a:extLst>
              <a:ext uri="{FF2B5EF4-FFF2-40B4-BE49-F238E27FC236}">
                <a16:creationId xmlns:a16="http://schemas.microsoft.com/office/drawing/2014/main" id="{4EA82182-46CE-4B3F-B1D4-CC221A9677F8}"/>
              </a:ext>
            </a:extLst>
          </p:cNvPr>
          <p:cNvSpPr/>
          <p:nvPr/>
        </p:nvSpPr>
        <p:spPr>
          <a:xfrm>
            <a:off x="457200" y="1690623"/>
            <a:ext cx="7182395" cy="1569660"/>
          </a:xfrm>
          <a:prstGeom prst="rect">
            <a:avLst/>
          </a:prstGeom>
        </p:spPr>
        <p:txBody>
          <a:bodyPr wrap="square">
            <a:spAutoFit/>
          </a:bodyPr>
          <a:lstStyle/>
          <a:p>
            <a:r>
              <a:rPr lang="en-GB" sz="3200" dirty="0">
                <a:latin typeface="Lato" panose="020B0604020202020204" charset="0"/>
                <a:ea typeface="Lato" panose="020B0604020202020204" charset="0"/>
                <a:cs typeface="Lato" panose="020B0604020202020204" charset="0"/>
              </a:rPr>
              <a:t>Think about a time you felt poorly and what helped you to feel better.</a:t>
            </a:r>
          </a:p>
          <a:p>
            <a:endParaRPr lang="en-GB" sz="3200" dirty="0">
              <a:latin typeface="Lato" panose="020B0604020202020204" charset="0"/>
              <a:ea typeface="Lato" panose="020B0604020202020204" charset="0"/>
              <a:cs typeface="Lato" panose="020B0604020202020204" charset="0"/>
            </a:endParaRPr>
          </a:p>
        </p:txBody>
      </p:sp>
      <p:sp>
        <p:nvSpPr>
          <p:cNvPr id="5" name="Rectangle 4">
            <a:extLst>
              <a:ext uri="{FF2B5EF4-FFF2-40B4-BE49-F238E27FC236}">
                <a16:creationId xmlns:a16="http://schemas.microsoft.com/office/drawing/2014/main" id="{F2C09DA8-8BDE-42F9-94BB-18F0FD90D07C}"/>
              </a:ext>
            </a:extLst>
          </p:cNvPr>
          <p:cNvSpPr/>
          <p:nvPr/>
        </p:nvSpPr>
        <p:spPr>
          <a:xfrm>
            <a:off x="457199" y="3487966"/>
            <a:ext cx="7182395" cy="2062103"/>
          </a:xfrm>
          <a:prstGeom prst="rect">
            <a:avLst/>
          </a:prstGeom>
        </p:spPr>
        <p:txBody>
          <a:bodyPr wrap="square">
            <a:spAutoFit/>
          </a:bodyPr>
          <a:lstStyle/>
          <a:p>
            <a:r>
              <a:rPr lang="en-GB" sz="3200" dirty="0">
                <a:latin typeface="Lato" panose="020B0604020202020204" charset="0"/>
                <a:ea typeface="Lato" panose="020B0604020202020204" charset="0"/>
                <a:cs typeface="Lato" panose="020B0604020202020204" charset="0"/>
              </a:rPr>
              <a:t>Now with your partner, read the </a:t>
            </a:r>
            <a:r>
              <a:rPr lang="en-GB" sz="3200" i="1" dirty="0">
                <a:latin typeface="Lato" panose="020B0604020202020204" charset="0"/>
                <a:ea typeface="Lato" panose="020B0604020202020204" charset="0"/>
                <a:cs typeface="Lato" panose="020B0604020202020204" charset="0"/>
              </a:rPr>
              <a:t>Feel better scenarios. </a:t>
            </a:r>
            <a:r>
              <a:rPr lang="en-GB" sz="3200" dirty="0">
                <a:latin typeface="Lato" panose="020B0604020202020204" charset="0"/>
                <a:ea typeface="Lato" panose="020B0604020202020204" charset="0"/>
                <a:cs typeface="Lato" panose="020B0604020202020204" charset="0"/>
              </a:rPr>
              <a:t>What might help the characters feel better and get well?</a:t>
            </a:r>
          </a:p>
          <a:p>
            <a:endParaRPr lang="en-GB" sz="3200" dirty="0">
              <a:latin typeface="Lato" panose="020B0604020202020204" charset="0"/>
              <a:ea typeface="Lato" panose="020B0604020202020204" charset="0"/>
              <a:cs typeface="Lato" panose="020B0604020202020204" charset="0"/>
            </a:endParaRPr>
          </a:p>
        </p:txBody>
      </p:sp>
      <p:pic>
        <p:nvPicPr>
          <p:cNvPr id="8" name="Picture 7">
            <a:extLst>
              <a:ext uri="{FF2B5EF4-FFF2-40B4-BE49-F238E27FC236}">
                <a16:creationId xmlns:a16="http://schemas.microsoft.com/office/drawing/2014/main" id="{D9D93E8B-8626-44E8-95D1-CA5358F739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860697">
            <a:off x="1453653" y="5623722"/>
            <a:ext cx="423304" cy="994688"/>
          </a:xfrm>
          <a:prstGeom prst="rect">
            <a:avLst/>
          </a:prstGeom>
        </p:spPr>
      </p:pic>
      <p:pic>
        <p:nvPicPr>
          <p:cNvPr id="9" name="Picture 8">
            <a:extLst>
              <a:ext uri="{FF2B5EF4-FFF2-40B4-BE49-F238E27FC236}">
                <a16:creationId xmlns:a16="http://schemas.microsoft.com/office/drawing/2014/main" id="{B5D7020C-60B3-41FB-92F8-30D0D431545F}"/>
              </a:ext>
            </a:extLst>
          </p:cNvPr>
          <p:cNvPicPr>
            <a:picLocks noChangeAspect="1"/>
          </p:cNvPicPr>
          <p:nvPr/>
        </p:nvPicPr>
        <p:blipFill rotWithShape="1">
          <a:blip r:embed="rId5" cstate="print">
            <a:duotone>
              <a:prstClr val="black"/>
              <a:srgbClr val="95519E">
                <a:tint val="45000"/>
                <a:satMod val="400000"/>
              </a:srgbClr>
            </a:duotone>
            <a:extLst>
              <a:ext uri="{28A0092B-C50C-407E-A947-70E740481C1C}">
                <a14:useLocalDpi xmlns:a14="http://schemas.microsoft.com/office/drawing/2010/main" val="0"/>
              </a:ext>
            </a:extLst>
          </a:blip>
          <a:srcRect l="59958" b="29919"/>
          <a:stretch/>
        </p:blipFill>
        <p:spPr>
          <a:xfrm>
            <a:off x="285444" y="5716197"/>
            <a:ext cx="810306" cy="892287"/>
          </a:xfrm>
          <a:prstGeom prst="rect">
            <a:avLst/>
          </a:prstGeom>
        </p:spPr>
      </p:pic>
    </p:spTree>
    <p:extLst>
      <p:ext uri="{BB962C8B-B14F-4D97-AF65-F5344CB8AC3E}">
        <p14:creationId xmlns:p14="http://schemas.microsoft.com/office/powerpoint/2010/main" val="199267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320" y="500063"/>
            <a:ext cx="10515600" cy="1054418"/>
          </a:xfrm>
        </p:spPr>
        <p:txBody>
          <a:bodyPr/>
          <a:lstStyle/>
          <a:p>
            <a:r>
              <a:rPr lang="en-GB" dirty="0">
                <a:solidFill>
                  <a:srgbClr val="95519E"/>
                </a:solidFill>
                <a:latin typeface="League Spartan" panose="00000800000000000000" pitchFamily="50" charset="0"/>
              </a:rPr>
              <a:t>Did you think of…</a:t>
            </a:r>
          </a:p>
        </p:txBody>
      </p:sp>
      <p:sp>
        <p:nvSpPr>
          <p:cNvPr id="3" name="Content Placeholder 2"/>
          <p:cNvSpPr>
            <a:spLocks noGrp="1"/>
          </p:cNvSpPr>
          <p:nvPr>
            <p:ph idx="1"/>
          </p:nvPr>
        </p:nvSpPr>
        <p:spPr>
          <a:xfrm>
            <a:off x="812073" y="1861639"/>
            <a:ext cx="4073435" cy="4460784"/>
          </a:xfrm>
        </p:spPr>
        <p:txBody>
          <a:bodyPr>
            <a:normAutofit/>
          </a:bodyPr>
          <a:lstStyle/>
          <a:p>
            <a:pPr>
              <a:buClr>
                <a:srgbClr val="95519E"/>
              </a:buClr>
              <a:buFont typeface="Wingdings" panose="05000000000000000000" pitchFamily="2" charset="2"/>
              <a:buChar char="ü"/>
            </a:pPr>
            <a:r>
              <a:rPr lang="en-GB" sz="3200" dirty="0">
                <a:latin typeface="Lato"/>
              </a:rPr>
              <a:t> antiseptic cream</a:t>
            </a:r>
          </a:p>
          <a:p>
            <a:pPr>
              <a:buClr>
                <a:srgbClr val="95519E"/>
              </a:buClr>
              <a:buFont typeface="Wingdings" panose="05000000000000000000" pitchFamily="2" charset="2"/>
              <a:buChar char="ü"/>
            </a:pPr>
            <a:r>
              <a:rPr lang="en-GB" sz="3200" dirty="0">
                <a:latin typeface="Lato"/>
              </a:rPr>
              <a:t> nasal spray</a:t>
            </a:r>
          </a:p>
          <a:p>
            <a:pPr>
              <a:buClr>
                <a:srgbClr val="95519E"/>
              </a:buClr>
              <a:buFont typeface="Wingdings" panose="05000000000000000000" pitchFamily="2" charset="2"/>
              <a:buChar char="ü"/>
            </a:pPr>
            <a:r>
              <a:rPr lang="en-GB" sz="3200" dirty="0">
                <a:latin typeface="Lato"/>
              </a:rPr>
              <a:t> ear drops</a:t>
            </a:r>
          </a:p>
          <a:p>
            <a:pPr>
              <a:buClr>
                <a:srgbClr val="95519E"/>
              </a:buClr>
              <a:buFont typeface="Wingdings" panose="05000000000000000000" pitchFamily="2" charset="2"/>
              <a:buChar char="ü"/>
            </a:pPr>
            <a:r>
              <a:rPr lang="en-GB" sz="3200" dirty="0">
                <a:latin typeface="Lato"/>
              </a:rPr>
              <a:t> tissues</a:t>
            </a:r>
          </a:p>
          <a:p>
            <a:pPr>
              <a:buClr>
                <a:srgbClr val="95519E"/>
              </a:buClr>
              <a:buFont typeface="Wingdings" panose="05000000000000000000" pitchFamily="2" charset="2"/>
              <a:buChar char="ü"/>
            </a:pPr>
            <a:r>
              <a:rPr lang="en-GB" sz="3200" dirty="0">
                <a:latin typeface="Lato"/>
              </a:rPr>
              <a:t> plasters</a:t>
            </a:r>
          </a:p>
        </p:txBody>
      </p:sp>
      <p:sp>
        <p:nvSpPr>
          <p:cNvPr id="4" name="Content Placeholder 2"/>
          <p:cNvSpPr txBox="1">
            <a:spLocks/>
          </p:cNvSpPr>
          <p:nvPr/>
        </p:nvSpPr>
        <p:spPr>
          <a:xfrm>
            <a:off x="6374673" y="1731011"/>
            <a:ext cx="479624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95519E"/>
              </a:buClr>
              <a:buFont typeface="Wingdings" panose="05000000000000000000" pitchFamily="2" charset="2"/>
              <a:buChar char="ü"/>
            </a:pPr>
            <a:r>
              <a:rPr lang="en-GB" sz="3200" dirty="0">
                <a:latin typeface="Lato"/>
              </a:rPr>
              <a:t> hugs</a:t>
            </a:r>
          </a:p>
          <a:p>
            <a:pPr>
              <a:buClr>
                <a:srgbClr val="95519E"/>
              </a:buClr>
              <a:buFont typeface="Wingdings" panose="05000000000000000000" pitchFamily="2" charset="2"/>
              <a:buChar char="ü"/>
            </a:pPr>
            <a:r>
              <a:rPr lang="en-GB" sz="3200" dirty="0">
                <a:latin typeface="Lato"/>
              </a:rPr>
              <a:t> resting</a:t>
            </a:r>
          </a:p>
          <a:p>
            <a:pPr>
              <a:buClr>
                <a:srgbClr val="95519E"/>
              </a:buClr>
              <a:buFont typeface="Wingdings" panose="05000000000000000000" pitchFamily="2" charset="2"/>
              <a:buChar char="ü"/>
            </a:pPr>
            <a:r>
              <a:rPr lang="en-GB" sz="3200" dirty="0">
                <a:latin typeface="Lato"/>
              </a:rPr>
              <a:t> watching TV</a:t>
            </a:r>
          </a:p>
          <a:p>
            <a:pPr>
              <a:buClr>
                <a:srgbClr val="95519E"/>
              </a:buClr>
              <a:buFont typeface="Wingdings" panose="05000000000000000000" pitchFamily="2" charset="2"/>
              <a:buChar char="ü"/>
            </a:pPr>
            <a:r>
              <a:rPr lang="en-GB" sz="3200" dirty="0">
                <a:latin typeface="Lato"/>
              </a:rPr>
              <a:t> cuddling a teddy</a:t>
            </a:r>
          </a:p>
          <a:p>
            <a:pPr>
              <a:buClr>
                <a:srgbClr val="95519E"/>
              </a:buClr>
              <a:buFont typeface="Wingdings" panose="05000000000000000000" pitchFamily="2" charset="2"/>
              <a:buChar char="ü"/>
            </a:pPr>
            <a:r>
              <a:rPr lang="en-GB" sz="3200" dirty="0">
                <a:latin typeface="Lato"/>
              </a:rPr>
              <a:t> eating soup</a:t>
            </a:r>
          </a:p>
          <a:p>
            <a:pPr>
              <a:buClr>
                <a:srgbClr val="95519E"/>
              </a:buClr>
              <a:buFont typeface="Wingdings" panose="05000000000000000000" pitchFamily="2" charset="2"/>
              <a:buChar char="ü"/>
            </a:pPr>
            <a:r>
              <a:rPr lang="en-GB" sz="3200" dirty="0">
                <a:latin typeface="Lato"/>
              </a:rPr>
              <a:t> drinking water</a:t>
            </a:r>
          </a:p>
          <a:p>
            <a:pPr>
              <a:buClr>
                <a:srgbClr val="95519E"/>
              </a:buClr>
              <a:buFont typeface="Wingdings" panose="05000000000000000000" pitchFamily="2" charset="2"/>
              <a:buChar char="ü"/>
            </a:pPr>
            <a:r>
              <a:rPr lang="en-GB" sz="3200" dirty="0">
                <a:latin typeface="Lato"/>
              </a:rPr>
              <a:t> rubbing where it hurts</a:t>
            </a:r>
          </a:p>
        </p:txBody>
      </p:sp>
    </p:spTree>
    <p:extLst>
      <p:ext uri="{BB962C8B-B14F-4D97-AF65-F5344CB8AC3E}">
        <p14:creationId xmlns:p14="http://schemas.microsoft.com/office/powerpoint/2010/main" val="613870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Effect transition="in" filter="fade">
                                      <p:cBhvr>
                                        <p:cTn id="32" dur="500"/>
                                        <p:tgtEl>
                                          <p:spTgt spid="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animEffect transition="in" filter="fade">
                                      <p:cBhvr>
                                        <p:cTn id="37" dur="500"/>
                                        <p:tgtEl>
                                          <p:spTgt spid="4">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xEl>
                                              <p:pRg st="2" end="2"/>
                                            </p:txEl>
                                          </p:spTgt>
                                        </p:tgtEl>
                                        <p:attrNameLst>
                                          <p:attrName>style.visibility</p:attrName>
                                        </p:attrNameLst>
                                      </p:cBhvr>
                                      <p:to>
                                        <p:strVal val="visible"/>
                                      </p:to>
                                    </p:set>
                                    <p:animEffect transition="in" filter="fade">
                                      <p:cBhvr>
                                        <p:cTn id="42" dur="500"/>
                                        <p:tgtEl>
                                          <p:spTgt spid="4">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
                                            <p:txEl>
                                              <p:pRg st="3" end="3"/>
                                            </p:txEl>
                                          </p:spTgt>
                                        </p:tgtEl>
                                        <p:attrNameLst>
                                          <p:attrName>style.visibility</p:attrName>
                                        </p:attrNameLst>
                                      </p:cBhvr>
                                      <p:to>
                                        <p:strVal val="visible"/>
                                      </p:to>
                                    </p:set>
                                    <p:animEffect transition="in" filter="fade">
                                      <p:cBhvr>
                                        <p:cTn id="47" dur="500"/>
                                        <p:tgtEl>
                                          <p:spTgt spid="4">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
                                            <p:txEl>
                                              <p:pRg st="4" end="4"/>
                                            </p:txEl>
                                          </p:spTgt>
                                        </p:tgtEl>
                                        <p:attrNameLst>
                                          <p:attrName>style.visibility</p:attrName>
                                        </p:attrNameLst>
                                      </p:cBhvr>
                                      <p:to>
                                        <p:strVal val="visible"/>
                                      </p:to>
                                    </p:set>
                                    <p:animEffect transition="in" filter="fade">
                                      <p:cBhvr>
                                        <p:cTn id="52" dur="500"/>
                                        <p:tgtEl>
                                          <p:spTgt spid="4">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
                                            <p:txEl>
                                              <p:pRg st="5" end="5"/>
                                            </p:txEl>
                                          </p:spTgt>
                                        </p:tgtEl>
                                        <p:attrNameLst>
                                          <p:attrName>style.visibility</p:attrName>
                                        </p:attrNameLst>
                                      </p:cBhvr>
                                      <p:to>
                                        <p:strVal val="visible"/>
                                      </p:to>
                                    </p:set>
                                    <p:animEffect transition="in" filter="fade">
                                      <p:cBhvr>
                                        <p:cTn id="57" dur="500"/>
                                        <p:tgtEl>
                                          <p:spTgt spid="4">
                                            <p:txEl>
                                              <p:pRg st="5" end="5"/>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
                                            <p:txEl>
                                              <p:pRg st="6" end="6"/>
                                            </p:txEl>
                                          </p:spTgt>
                                        </p:tgtEl>
                                        <p:attrNameLst>
                                          <p:attrName>style.visibility</p:attrName>
                                        </p:attrNameLst>
                                      </p:cBhvr>
                                      <p:to>
                                        <p:strVal val="visible"/>
                                      </p:to>
                                    </p:set>
                                    <p:animEffect transition="in" filter="fade">
                                      <p:cBhvr>
                                        <p:cTn id="6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F519866-5646-405F-A226-C928D490DDF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606855" y="1340206"/>
            <a:ext cx="3164959" cy="44768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2583E580-22C1-432E-84B6-20481D383DB8}"/>
              </a:ext>
            </a:extLst>
          </p:cNvPr>
          <p:cNvSpPr txBox="1"/>
          <p:nvPr/>
        </p:nvSpPr>
        <p:spPr>
          <a:xfrm>
            <a:off x="621790" y="377651"/>
            <a:ext cx="10714182" cy="769441"/>
          </a:xfrm>
          <a:prstGeom prst="rect">
            <a:avLst/>
          </a:prstGeom>
          <a:noFill/>
        </p:spPr>
        <p:txBody>
          <a:bodyPr wrap="square" rtlCol="0">
            <a:spAutoFit/>
          </a:bodyPr>
          <a:lstStyle/>
          <a:p>
            <a:r>
              <a:rPr lang="en-GB" sz="4400" b="1" dirty="0">
                <a:solidFill>
                  <a:srgbClr val="95519E"/>
                </a:solidFill>
                <a:latin typeface="League Spartan" panose="00000800000000000000" pitchFamily="50" charset="0"/>
              </a:rPr>
              <a:t>Different medicines hunt</a:t>
            </a:r>
          </a:p>
        </p:txBody>
      </p:sp>
      <p:sp>
        <p:nvSpPr>
          <p:cNvPr id="3" name="Rectangle 2">
            <a:extLst>
              <a:ext uri="{FF2B5EF4-FFF2-40B4-BE49-F238E27FC236}">
                <a16:creationId xmlns:a16="http://schemas.microsoft.com/office/drawing/2014/main" id="{E526CA21-33AC-43F7-B23A-8D901461F81A}"/>
              </a:ext>
            </a:extLst>
          </p:cNvPr>
          <p:cNvSpPr/>
          <p:nvPr/>
        </p:nvSpPr>
        <p:spPr>
          <a:xfrm>
            <a:off x="420186" y="1387081"/>
            <a:ext cx="7809413" cy="954107"/>
          </a:xfrm>
          <a:prstGeom prst="rect">
            <a:avLst/>
          </a:prstGeom>
        </p:spPr>
        <p:txBody>
          <a:bodyPr wrap="square">
            <a:spAutoFit/>
          </a:bodyPr>
          <a:lstStyle/>
          <a:p>
            <a:r>
              <a:rPr lang="en-GB" sz="2800" dirty="0">
                <a:latin typeface="Lato" panose="020B0604020202020204" charset="0"/>
                <a:ea typeface="Lato" panose="020B0604020202020204" charset="0"/>
                <a:cs typeface="Lato" panose="020B0604020202020204" charset="0"/>
              </a:rPr>
              <a:t>Think about a time you were given a medicine.</a:t>
            </a:r>
          </a:p>
          <a:p>
            <a:endParaRPr lang="en-GB" sz="2800" dirty="0">
              <a:latin typeface="Lato" panose="020B0604020202020204" charset="0"/>
              <a:ea typeface="Lato" panose="020B0604020202020204" charset="0"/>
              <a:cs typeface="Lato" panose="020B0604020202020204" charset="0"/>
            </a:endParaRPr>
          </a:p>
        </p:txBody>
      </p:sp>
      <p:sp>
        <p:nvSpPr>
          <p:cNvPr id="5" name="Rectangle 4">
            <a:extLst>
              <a:ext uri="{FF2B5EF4-FFF2-40B4-BE49-F238E27FC236}">
                <a16:creationId xmlns:a16="http://schemas.microsoft.com/office/drawing/2014/main" id="{BDE909A7-1779-44A0-9D56-16D1184AB835}"/>
              </a:ext>
            </a:extLst>
          </p:cNvPr>
          <p:cNvSpPr/>
          <p:nvPr/>
        </p:nvSpPr>
        <p:spPr>
          <a:xfrm>
            <a:off x="621790" y="2003277"/>
            <a:ext cx="6001080" cy="2046714"/>
          </a:xfrm>
          <a:prstGeom prst="rect">
            <a:avLst/>
          </a:prstGeom>
        </p:spPr>
        <p:txBody>
          <a:bodyPr wrap="square">
            <a:spAutoFit/>
          </a:bodyPr>
          <a:lstStyle/>
          <a:p>
            <a:pPr marL="457200" indent="-457200">
              <a:spcAft>
                <a:spcPts val="600"/>
              </a:spcAft>
              <a:buFont typeface="Arial" panose="020B0604020202020204" pitchFamily="34" charset="0"/>
              <a:buChar char="•"/>
            </a:pPr>
            <a:r>
              <a:rPr lang="en-GB" sz="2800" dirty="0">
                <a:latin typeface="Lato" panose="020B0604020202020204" charset="0"/>
                <a:ea typeface="Lato" panose="020B0604020202020204" charset="0"/>
                <a:cs typeface="Lato" panose="020B0604020202020204" charset="0"/>
              </a:rPr>
              <a:t>What did it look like?</a:t>
            </a:r>
          </a:p>
          <a:p>
            <a:pPr marL="457200" indent="-457200">
              <a:spcAft>
                <a:spcPts val="600"/>
              </a:spcAft>
              <a:buFont typeface="Arial" panose="020B0604020202020204" pitchFamily="34" charset="0"/>
              <a:buChar char="•"/>
            </a:pPr>
            <a:r>
              <a:rPr lang="en-GB" sz="2800" dirty="0">
                <a:latin typeface="Lato" panose="020B0604020202020204" charset="0"/>
                <a:ea typeface="Lato" panose="020B0604020202020204" charset="0"/>
                <a:cs typeface="Lato" panose="020B0604020202020204" charset="0"/>
              </a:rPr>
              <a:t>Did it go into or onto the body?</a:t>
            </a:r>
          </a:p>
          <a:p>
            <a:pPr marL="457200" indent="-457200">
              <a:spcAft>
                <a:spcPts val="600"/>
              </a:spcAft>
              <a:buFont typeface="Arial" panose="020B0604020202020204" pitchFamily="34" charset="0"/>
              <a:buChar char="•"/>
            </a:pPr>
            <a:r>
              <a:rPr lang="en-GB" sz="2800" dirty="0">
                <a:latin typeface="Lato" panose="020B0604020202020204" charset="0"/>
                <a:ea typeface="Lato" panose="020B0604020202020204" charset="0"/>
                <a:cs typeface="Lato" panose="020B0604020202020204" charset="0"/>
              </a:rPr>
              <a:t>How did it help?</a:t>
            </a:r>
          </a:p>
          <a:p>
            <a:endParaRPr lang="en-GB" sz="2800" dirty="0">
              <a:latin typeface="Lato" panose="020B0604020202020204" charset="0"/>
              <a:ea typeface="Lato" panose="020B0604020202020204" charset="0"/>
              <a:cs typeface="Lato" panose="020B0604020202020204" charset="0"/>
            </a:endParaRPr>
          </a:p>
        </p:txBody>
      </p:sp>
      <p:sp>
        <p:nvSpPr>
          <p:cNvPr id="6" name="Rectangle 5">
            <a:extLst>
              <a:ext uri="{FF2B5EF4-FFF2-40B4-BE49-F238E27FC236}">
                <a16:creationId xmlns:a16="http://schemas.microsoft.com/office/drawing/2014/main" id="{D88A811E-8E9A-4E2D-9EF0-DC180BDDFA98}"/>
              </a:ext>
            </a:extLst>
          </p:cNvPr>
          <p:cNvSpPr/>
          <p:nvPr/>
        </p:nvSpPr>
        <p:spPr>
          <a:xfrm>
            <a:off x="420186" y="4097444"/>
            <a:ext cx="5558695" cy="2369880"/>
          </a:xfrm>
          <a:prstGeom prst="rect">
            <a:avLst/>
          </a:prstGeom>
        </p:spPr>
        <p:txBody>
          <a:bodyPr wrap="square">
            <a:spAutoFit/>
          </a:bodyPr>
          <a:lstStyle/>
          <a:p>
            <a:pPr>
              <a:lnSpc>
                <a:spcPts val="3600"/>
              </a:lnSpc>
            </a:pPr>
            <a:r>
              <a:rPr lang="en-GB" sz="2800" dirty="0">
                <a:latin typeface="Lato" panose="020B0604020202020204" charset="0"/>
                <a:ea typeface="Lato" panose="020B0604020202020204" charset="0"/>
                <a:cs typeface="Lato" panose="020B0604020202020204" charset="0"/>
              </a:rPr>
              <a:t>With your partner, hunt for the </a:t>
            </a:r>
            <a:r>
              <a:rPr lang="en-GB" sz="2800" i="1" dirty="0">
                <a:latin typeface="Lato" panose="020B0604020202020204" charset="0"/>
                <a:ea typeface="Lato" panose="020B0604020202020204" charset="0"/>
                <a:cs typeface="Lato" panose="020B0604020202020204" charset="0"/>
              </a:rPr>
              <a:t>Medicines cards. </a:t>
            </a:r>
            <a:r>
              <a:rPr lang="en-GB" sz="2800" dirty="0">
                <a:latin typeface="Lato" panose="020B0604020202020204" charset="0"/>
                <a:ea typeface="Lato" panose="020B0604020202020204" charset="0"/>
                <a:cs typeface="Lato" panose="020B0604020202020204" charset="0"/>
              </a:rPr>
              <a:t>When you have found four, fill in the </a:t>
            </a:r>
            <a:r>
              <a:rPr lang="en-GB" sz="2800" i="1" dirty="0">
                <a:latin typeface="Lato" panose="020B0604020202020204" charset="0"/>
                <a:ea typeface="Lato" panose="020B0604020202020204" charset="0"/>
                <a:cs typeface="Lato" panose="020B0604020202020204" charset="0"/>
              </a:rPr>
              <a:t>Different medicines chart.</a:t>
            </a:r>
            <a:endParaRPr lang="en-GB" sz="2800" dirty="0">
              <a:latin typeface="Lato" panose="020B0604020202020204" charset="0"/>
              <a:ea typeface="Lato" panose="020B0604020202020204" charset="0"/>
              <a:cs typeface="Lato" panose="020B0604020202020204" charset="0"/>
            </a:endParaRPr>
          </a:p>
          <a:p>
            <a:endParaRPr lang="en-GB" sz="2800" dirty="0">
              <a:latin typeface="Lato" panose="020B0604020202020204" charset="0"/>
              <a:ea typeface="Lato" panose="020B0604020202020204" charset="0"/>
              <a:cs typeface="Lato" panose="020B0604020202020204" charset="0"/>
            </a:endParaRPr>
          </a:p>
        </p:txBody>
      </p:sp>
      <p:pic>
        <p:nvPicPr>
          <p:cNvPr id="10" name="Picture 9">
            <a:extLst>
              <a:ext uri="{FF2B5EF4-FFF2-40B4-BE49-F238E27FC236}">
                <a16:creationId xmlns:a16="http://schemas.microsoft.com/office/drawing/2014/main" id="{3AC4C238-4C78-4F15-B919-D552DDC9691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526647" y="3578649"/>
            <a:ext cx="1713411" cy="1713411"/>
          </a:xfrm>
          <a:prstGeom prst="rect">
            <a:avLst/>
          </a:prstGeom>
        </p:spPr>
      </p:pic>
      <p:pic>
        <p:nvPicPr>
          <p:cNvPr id="21" name="Picture 20">
            <a:extLst>
              <a:ext uri="{FF2B5EF4-FFF2-40B4-BE49-F238E27FC236}">
                <a16:creationId xmlns:a16="http://schemas.microsoft.com/office/drawing/2014/main" id="{C0F939B3-E6E5-43CB-9D2C-B11BFFC2410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250844" y="1147092"/>
            <a:ext cx="752882" cy="1259724"/>
          </a:xfrm>
          <a:prstGeom prst="rect">
            <a:avLst/>
          </a:prstGeom>
        </p:spPr>
      </p:pic>
    </p:spTree>
    <p:extLst>
      <p:ext uri="{BB962C8B-B14F-4D97-AF65-F5344CB8AC3E}">
        <p14:creationId xmlns:p14="http://schemas.microsoft.com/office/powerpoint/2010/main" val="14432264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667FF3-D304-4CD7-BD48-EAEF68160827}"/>
              </a:ext>
            </a:extLst>
          </p:cNvPr>
          <p:cNvSpPr txBox="1"/>
          <p:nvPr/>
        </p:nvSpPr>
        <p:spPr>
          <a:xfrm>
            <a:off x="457200" y="425237"/>
            <a:ext cx="10714182" cy="769441"/>
          </a:xfrm>
          <a:prstGeom prst="rect">
            <a:avLst/>
          </a:prstGeom>
          <a:noFill/>
        </p:spPr>
        <p:txBody>
          <a:bodyPr wrap="square" rtlCol="0">
            <a:spAutoFit/>
          </a:bodyPr>
          <a:lstStyle/>
          <a:p>
            <a:r>
              <a:rPr lang="en-GB" sz="4400" b="1" dirty="0">
                <a:solidFill>
                  <a:srgbClr val="95519E"/>
                </a:solidFill>
                <a:latin typeface="League Spartan" panose="00000800000000000000" pitchFamily="50" charset="0"/>
              </a:rPr>
              <a:t>Keeping healthy case study</a:t>
            </a:r>
          </a:p>
        </p:txBody>
      </p:sp>
      <p:sp>
        <p:nvSpPr>
          <p:cNvPr id="3" name="Rectangle 2">
            <a:extLst>
              <a:ext uri="{FF2B5EF4-FFF2-40B4-BE49-F238E27FC236}">
                <a16:creationId xmlns:a16="http://schemas.microsoft.com/office/drawing/2014/main" id="{9073CDDB-50A1-4D81-80E7-E5DDE0C8AAC7}"/>
              </a:ext>
            </a:extLst>
          </p:cNvPr>
          <p:cNvSpPr/>
          <p:nvPr/>
        </p:nvSpPr>
        <p:spPr>
          <a:xfrm>
            <a:off x="335277" y="1378352"/>
            <a:ext cx="11878491" cy="2062103"/>
          </a:xfrm>
          <a:prstGeom prst="rect">
            <a:avLst/>
          </a:prstGeom>
        </p:spPr>
        <p:txBody>
          <a:bodyPr wrap="square">
            <a:spAutoFit/>
          </a:bodyPr>
          <a:lstStyle/>
          <a:p>
            <a:r>
              <a:rPr lang="en-GB" sz="3200" dirty="0">
                <a:latin typeface="Lato" panose="020B0604020202020204" charset="0"/>
                <a:ea typeface="Lato" panose="020B0604020202020204" charset="0"/>
                <a:cs typeface="Lato" panose="020B0604020202020204" charset="0"/>
              </a:rPr>
              <a:t>Listen to the case study.</a:t>
            </a:r>
          </a:p>
          <a:p>
            <a:r>
              <a:rPr lang="en-GB" sz="3200" dirty="0">
                <a:latin typeface="Lato" panose="020B0604020202020204" charset="0"/>
                <a:ea typeface="Lato" panose="020B0604020202020204" charset="0"/>
                <a:cs typeface="Lato" panose="020B0604020202020204" charset="0"/>
              </a:rPr>
              <a:t>Think about the questions and share your ideas.</a:t>
            </a:r>
          </a:p>
          <a:p>
            <a:endParaRPr lang="en-GB" sz="3200" dirty="0">
              <a:latin typeface="Lato" panose="020B0604020202020204" charset="0"/>
              <a:ea typeface="Lato" panose="020B0604020202020204" charset="0"/>
              <a:cs typeface="Lato" panose="020B0604020202020204" charset="0"/>
            </a:endParaRPr>
          </a:p>
          <a:p>
            <a:r>
              <a:rPr lang="en-GB" sz="3200" dirty="0">
                <a:latin typeface="Lato" panose="020B0604020202020204" charset="0"/>
                <a:ea typeface="Lato" panose="020B0604020202020204" charset="0"/>
                <a:cs typeface="Lato" panose="020B0604020202020204" charset="0"/>
              </a:rPr>
              <a:t>Talk about the type of medicines used and how they help the person.</a:t>
            </a:r>
          </a:p>
        </p:txBody>
      </p:sp>
      <p:pic>
        <p:nvPicPr>
          <p:cNvPr id="5" name="Picture 4">
            <a:extLst>
              <a:ext uri="{FF2B5EF4-FFF2-40B4-BE49-F238E27FC236}">
                <a16:creationId xmlns:a16="http://schemas.microsoft.com/office/drawing/2014/main" id="{3A0A0483-AE5E-4729-98C5-F75906C2D98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036892" y="3892841"/>
            <a:ext cx="3655609" cy="2436829"/>
          </a:xfrm>
          <a:prstGeom prst="rect">
            <a:avLst/>
          </a:prstGeom>
        </p:spPr>
      </p:pic>
      <p:pic>
        <p:nvPicPr>
          <p:cNvPr id="10" name="Picture 9">
            <a:extLst>
              <a:ext uri="{FF2B5EF4-FFF2-40B4-BE49-F238E27FC236}">
                <a16:creationId xmlns:a16="http://schemas.microsoft.com/office/drawing/2014/main" id="{2E057B86-9560-4F5A-9738-C6486E7AC02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35277" y="4238634"/>
            <a:ext cx="3133149" cy="2091036"/>
          </a:xfrm>
          <a:prstGeom prst="rect">
            <a:avLst/>
          </a:prstGeom>
        </p:spPr>
      </p:pic>
      <p:pic>
        <p:nvPicPr>
          <p:cNvPr id="12" name="Picture 11">
            <a:extLst>
              <a:ext uri="{FF2B5EF4-FFF2-40B4-BE49-F238E27FC236}">
                <a16:creationId xmlns:a16="http://schemas.microsoft.com/office/drawing/2014/main" id="{B06CD5D1-5402-48E3-8D15-15448C9368A0}"/>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20098"/>
          <a:stretch/>
        </p:blipFill>
        <p:spPr>
          <a:xfrm>
            <a:off x="4670344" y="3672748"/>
            <a:ext cx="2287893" cy="2760015"/>
          </a:xfrm>
          <a:prstGeom prst="rect">
            <a:avLst/>
          </a:prstGeom>
        </p:spPr>
      </p:pic>
    </p:spTree>
    <p:extLst>
      <p:ext uri="{BB962C8B-B14F-4D97-AF65-F5344CB8AC3E}">
        <p14:creationId xmlns:p14="http://schemas.microsoft.com/office/powerpoint/2010/main" val="13703877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546ACD-10B8-4422-9BDE-5427A2F23E09}"/>
              </a:ext>
            </a:extLst>
          </p:cNvPr>
          <p:cNvSpPr txBox="1"/>
          <p:nvPr/>
        </p:nvSpPr>
        <p:spPr>
          <a:xfrm>
            <a:off x="457200" y="425237"/>
            <a:ext cx="10714182" cy="769441"/>
          </a:xfrm>
          <a:prstGeom prst="rect">
            <a:avLst/>
          </a:prstGeom>
          <a:noFill/>
        </p:spPr>
        <p:txBody>
          <a:bodyPr wrap="square" rtlCol="0">
            <a:spAutoFit/>
          </a:bodyPr>
          <a:lstStyle/>
          <a:p>
            <a:r>
              <a:rPr lang="en-GB" sz="4400" b="1" dirty="0">
                <a:solidFill>
                  <a:srgbClr val="95519E"/>
                </a:solidFill>
                <a:latin typeface="League Spartan" panose="00000800000000000000" pitchFamily="50" charset="0"/>
              </a:rPr>
              <a:t>Give me 5</a:t>
            </a:r>
          </a:p>
        </p:txBody>
      </p:sp>
      <p:pic>
        <p:nvPicPr>
          <p:cNvPr id="4" name="Picture 3">
            <a:extLst>
              <a:ext uri="{FF2B5EF4-FFF2-40B4-BE49-F238E27FC236}">
                <a16:creationId xmlns:a16="http://schemas.microsoft.com/office/drawing/2014/main" id="{D7ABCC0F-4F3E-471E-AD22-0EDC5406E7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4491" y="940527"/>
            <a:ext cx="4988168" cy="5124282"/>
          </a:xfrm>
          <a:prstGeom prst="rect">
            <a:avLst/>
          </a:prstGeom>
        </p:spPr>
      </p:pic>
      <p:sp>
        <p:nvSpPr>
          <p:cNvPr id="5" name="Rectangle 4">
            <a:extLst>
              <a:ext uri="{FF2B5EF4-FFF2-40B4-BE49-F238E27FC236}">
                <a16:creationId xmlns:a16="http://schemas.microsoft.com/office/drawing/2014/main" id="{C8A7C305-E030-4A45-B2E1-403301FCF6ED}"/>
              </a:ext>
            </a:extLst>
          </p:cNvPr>
          <p:cNvSpPr/>
          <p:nvPr/>
        </p:nvSpPr>
        <p:spPr>
          <a:xfrm>
            <a:off x="457200" y="1759193"/>
            <a:ext cx="5558695" cy="3046988"/>
          </a:xfrm>
          <a:prstGeom prst="rect">
            <a:avLst/>
          </a:prstGeom>
        </p:spPr>
        <p:txBody>
          <a:bodyPr wrap="square">
            <a:spAutoFit/>
          </a:bodyPr>
          <a:lstStyle/>
          <a:p>
            <a:r>
              <a:rPr lang="en-GB" sz="3200" dirty="0">
                <a:latin typeface="Lato" panose="020B0604020202020204" charset="0"/>
                <a:ea typeface="Lato" panose="020B0604020202020204" charset="0"/>
                <a:cs typeface="Lato" panose="020B0604020202020204" charset="0"/>
              </a:rPr>
              <a:t>Think of 5 people who help others to stay healthy and well.</a:t>
            </a:r>
          </a:p>
          <a:p>
            <a:endParaRPr lang="en-GB" sz="3200" dirty="0">
              <a:latin typeface="Lato" panose="020B0604020202020204" charset="0"/>
              <a:ea typeface="Lato" panose="020B0604020202020204" charset="0"/>
              <a:cs typeface="Lato" panose="020B0604020202020204" charset="0"/>
            </a:endParaRPr>
          </a:p>
          <a:p>
            <a:r>
              <a:rPr lang="en-GB" sz="3200" dirty="0">
                <a:latin typeface="Lato" panose="020B0604020202020204" charset="0"/>
                <a:ea typeface="Lato" panose="020B0604020202020204" charset="0"/>
                <a:cs typeface="Lato" panose="020B0604020202020204" charset="0"/>
              </a:rPr>
              <a:t>Talk about their role and what they do.</a:t>
            </a:r>
          </a:p>
          <a:p>
            <a:endParaRPr lang="en-GB" sz="3200" dirty="0">
              <a:latin typeface="Lato" panose="020B0604020202020204" charset="0"/>
              <a:ea typeface="Lato" panose="020B0604020202020204" charset="0"/>
              <a:cs typeface="Lato" panose="020B0604020202020204" charset="0"/>
            </a:endParaRPr>
          </a:p>
        </p:txBody>
      </p:sp>
      <p:pic>
        <p:nvPicPr>
          <p:cNvPr id="6" name="Picture 5">
            <a:extLst>
              <a:ext uri="{FF2B5EF4-FFF2-40B4-BE49-F238E27FC236}">
                <a16:creationId xmlns:a16="http://schemas.microsoft.com/office/drawing/2014/main" id="{227A1F8E-13A4-4F72-98C4-351BBE8879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860697">
            <a:off x="1588782" y="5567465"/>
            <a:ext cx="423304" cy="994688"/>
          </a:xfrm>
          <a:prstGeom prst="rect">
            <a:avLst/>
          </a:prstGeom>
        </p:spPr>
      </p:pic>
      <p:pic>
        <p:nvPicPr>
          <p:cNvPr id="7" name="Picture 6">
            <a:extLst>
              <a:ext uri="{FF2B5EF4-FFF2-40B4-BE49-F238E27FC236}">
                <a16:creationId xmlns:a16="http://schemas.microsoft.com/office/drawing/2014/main" id="{482E1B7F-C7E1-4F61-BDA9-B04A323CE85C}"/>
              </a:ext>
            </a:extLst>
          </p:cNvPr>
          <p:cNvPicPr>
            <a:picLocks noChangeAspect="1"/>
          </p:cNvPicPr>
          <p:nvPr/>
        </p:nvPicPr>
        <p:blipFill rotWithShape="1">
          <a:blip r:embed="rId5" cstate="print">
            <a:duotone>
              <a:prstClr val="black"/>
              <a:srgbClr val="95519E">
                <a:tint val="45000"/>
                <a:satMod val="400000"/>
              </a:srgbClr>
            </a:duotone>
            <a:extLst>
              <a:ext uri="{28A0092B-C50C-407E-A947-70E740481C1C}">
                <a14:useLocalDpi xmlns:a14="http://schemas.microsoft.com/office/drawing/2010/main" val="0"/>
              </a:ext>
            </a:extLst>
          </a:blip>
          <a:srcRect l="59958" b="29919"/>
          <a:stretch/>
        </p:blipFill>
        <p:spPr>
          <a:xfrm>
            <a:off x="430261" y="5652131"/>
            <a:ext cx="810306" cy="892287"/>
          </a:xfrm>
          <a:prstGeom prst="rect">
            <a:avLst/>
          </a:prstGeom>
        </p:spPr>
      </p:pic>
      <p:sp>
        <p:nvSpPr>
          <p:cNvPr id="3" name="TextBox 2">
            <a:extLst>
              <a:ext uri="{FF2B5EF4-FFF2-40B4-BE49-F238E27FC236}">
                <a16:creationId xmlns:a16="http://schemas.microsoft.com/office/drawing/2014/main" id="{1B82E85E-5273-4F2C-BD9D-ECB17EA03E47}"/>
              </a:ext>
            </a:extLst>
          </p:cNvPr>
          <p:cNvSpPr txBox="1"/>
          <p:nvPr/>
        </p:nvSpPr>
        <p:spPr>
          <a:xfrm>
            <a:off x="6345506" y="1941842"/>
            <a:ext cx="627018" cy="630942"/>
          </a:xfrm>
          <a:prstGeom prst="rect">
            <a:avLst/>
          </a:prstGeom>
          <a:noFill/>
        </p:spPr>
        <p:txBody>
          <a:bodyPr wrap="square" rtlCol="0">
            <a:spAutoFit/>
          </a:bodyPr>
          <a:lstStyle/>
          <a:p>
            <a:r>
              <a:rPr lang="en-GB" sz="3500" b="1" dirty="0">
                <a:latin typeface="Lato" panose="020B0604020202020204"/>
              </a:rPr>
              <a:t>1</a:t>
            </a:r>
          </a:p>
        </p:txBody>
      </p:sp>
      <p:sp>
        <p:nvSpPr>
          <p:cNvPr id="8" name="TextBox 7">
            <a:extLst>
              <a:ext uri="{FF2B5EF4-FFF2-40B4-BE49-F238E27FC236}">
                <a16:creationId xmlns:a16="http://schemas.microsoft.com/office/drawing/2014/main" id="{6B7F5D2D-7513-48C3-BE88-DDF82396B05A}"/>
              </a:ext>
            </a:extLst>
          </p:cNvPr>
          <p:cNvSpPr txBox="1"/>
          <p:nvPr/>
        </p:nvSpPr>
        <p:spPr>
          <a:xfrm>
            <a:off x="7312157" y="845994"/>
            <a:ext cx="627018" cy="630942"/>
          </a:xfrm>
          <a:prstGeom prst="rect">
            <a:avLst/>
          </a:prstGeom>
          <a:noFill/>
        </p:spPr>
        <p:txBody>
          <a:bodyPr wrap="square" rtlCol="0">
            <a:spAutoFit/>
          </a:bodyPr>
          <a:lstStyle/>
          <a:p>
            <a:r>
              <a:rPr lang="en-GB" sz="3500" b="1" dirty="0">
                <a:latin typeface="Lato" panose="020B0604020202020204"/>
              </a:rPr>
              <a:t>2</a:t>
            </a:r>
          </a:p>
        </p:txBody>
      </p:sp>
      <p:sp>
        <p:nvSpPr>
          <p:cNvPr id="9" name="TextBox 8">
            <a:extLst>
              <a:ext uri="{FF2B5EF4-FFF2-40B4-BE49-F238E27FC236}">
                <a16:creationId xmlns:a16="http://schemas.microsoft.com/office/drawing/2014/main" id="{470B2BB7-C8E6-4B85-9635-605CFBD11A68}"/>
              </a:ext>
            </a:extLst>
          </p:cNvPr>
          <p:cNvSpPr txBox="1"/>
          <p:nvPr/>
        </p:nvSpPr>
        <p:spPr>
          <a:xfrm>
            <a:off x="8393332" y="294670"/>
            <a:ext cx="627018" cy="630942"/>
          </a:xfrm>
          <a:prstGeom prst="rect">
            <a:avLst/>
          </a:prstGeom>
          <a:noFill/>
        </p:spPr>
        <p:txBody>
          <a:bodyPr wrap="square" rtlCol="0">
            <a:spAutoFit/>
          </a:bodyPr>
          <a:lstStyle/>
          <a:p>
            <a:r>
              <a:rPr lang="en-GB" sz="3500" b="1" dirty="0">
                <a:latin typeface="Lato" panose="020B0604020202020204"/>
              </a:rPr>
              <a:t>3</a:t>
            </a:r>
          </a:p>
        </p:txBody>
      </p:sp>
      <p:sp>
        <p:nvSpPr>
          <p:cNvPr id="10" name="TextBox 9">
            <a:extLst>
              <a:ext uri="{FF2B5EF4-FFF2-40B4-BE49-F238E27FC236}">
                <a16:creationId xmlns:a16="http://schemas.microsoft.com/office/drawing/2014/main" id="{53981D8A-C6CA-4092-8094-8E9E224FF4D1}"/>
              </a:ext>
            </a:extLst>
          </p:cNvPr>
          <p:cNvSpPr txBox="1"/>
          <p:nvPr/>
        </p:nvSpPr>
        <p:spPr>
          <a:xfrm>
            <a:off x="9289659" y="530523"/>
            <a:ext cx="627018" cy="630942"/>
          </a:xfrm>
          <a:prstGeom prst="rect">
            <a:avLst/>
          </a:prstGeom>
          <a:noFill/>
        </p:spPr>
        <p:txBody>
          <a:bodyPr wrap="square" rtlCol="0">
            <a:spAutoFit/>
          </a:bodyPr>
          <a:lstStyle/>
          <a:p>
            <a:r>
              <a:rPr lang="en-GB" sz="3500" b="1" dirty="0">
                <a:latin typeface="Lato" panose="020B0604020202020204"/>
              </a:rPr>
              <a:t>4</a:t>
            </a:r>
          </a:p>
        </p:txBody>
      </p:sp>
      <p:sp>
        <p:nvSpPr>
          <p:cNvPr id="11" name="TextBox 10">
            <a:extLst>
              <a:ext uri="{FF2B5EF4-FFF2-40B4-BE49-F238E27FC236}">
                <a16:creationId xmlns:a16="http://schemas.microsoft.com/office/drawing/2014/main" id="{E5B8CD7E-F086-4EB5-A3A6-7E9B7CD80BA2}"/>
              </a:ext>
            </a:extLst>
          </p:cNvPr>
          <p:cNvSpPr txBox="1"/>
          <p:nvPr/>
        </p:nvSpPr>
        <p:spPr>
          <a:xfrm>
            <a:off x="11219150" y="2675296"/>
            <a:ext cx="627018" cy="630942"/>
          </a:xfrm>
          <a:prstGeom prst="rect">
            <a:avLst/>
          </a:prstGeom>
          <a:noFill/>
        </p:spPr>
        <p:txBody>
          <a:bodyPr wrap="square" rtlCol="0">
            <a:spAutoFit/>
          </a:bodyPr>
          <a:lstStyle/>
          <a:p>
            <a:r>
              <a:rPr lang="en-GB" sz="3500" b="1" dirty="0">
                <a:latin typeface="Lato" panose="020B0604020202020204"/>
              </a:rPr>
              <a:t>5</a:t>
            </a:r>
          </a:p>
        </p:txBody>
      </p:sp>
    </p:spTree>
    <p:extLst>
      <p:ext uri="{BB962C8B-B14F-4D97-AF65-F5344CB8AC3E}">
        <p14:creationId xmlns:p14="http://schemas.microsoft.com/office/powerpoint/2010/main" val="624105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FAB68B-A345-47E5-9956-7FA54F52550C}"/>
              </a:ext>
            </a:extLst>
          </p:cNvPr>
          <p:cNvSpPr txBox="1"/>
          <p:nvPr/>
        </p:nvSpPr>
        <p:spPr>
          <a:xfrm>
            <a:off x="307440" y="385339"/>
            <a:ext cx="11666372" cy="769441"/>
          </a:xfrm>
          <a:prstGeom prst="rect">
            <a:avLst/>
          </a:prstGeom>
          <a:noFill/>
        </p:spPr>
        <p:txBody>
          <a:bodyPr wrap="square" rtlCol="0">
            <a:spAutoFit/>
          </a:bodyPr>
          <a:lstStyle/>
          <a:p>
            <a:r>
              <a:rPr lang="en-GB" sz="4400" b="1" dirty="0">
                <a:solidFill>
                  <a:srgbClr val="95519E"/>
                </a:solidFill>
                <a:latin typeface="League Spartan" panose="00000800000000000000" pitchFamily="50" charset="0"/>
              </a:rPr>
              <a:t>Reflecting and getting support</a:t>
            </a:r>
          </a:p>
        </p:txBody>
      </p:sp>
      <p:pic>
        <p:nvPicPr>
          <p:cNvPr id="3" name="Picture 2">
            <a:extLst>
              <a:ext uri="{FF2B5EF4-FFF2-40B4-BE49-F238E27FC236}">
                <a16:creationId xmlns:a16="http://schemas.microsoft.com/office/drawing/2014/main" id="{899A1C76-1211-4FC3-89DC-431BDD0E5B4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075707" y="4427616"/>
            <a:ext cx="2898105" cy="2001503"/>
          </a:xfrm>
          <a:prstGeom prst="rect">
            <a:avLst/>
          </a:prstGeom>
        </p:spPr>
      </p:pic>
      <p:sp>
        <p:nvSpPr>
          <p:cNvPr id="4" name="Rectangle 3">
            <a:extLst>
              <a:ext uri="{FF2B5EF4-FFF2-40B4-BE49-F238E27FC236}">
                <a16:creationId xmlns:a16="http://schemas.microsoft.com/office/drawing/2014/main" id="{60E5C3B6-6E07-4EBC-8C7A-5C2C14194C7D}"/>
              </a:ext>
            </a:extLst>
          </p:cNvPr>
          <p:cNvSpPr/>
          <p:nvPr/>
        </p:nvSpPr>
        <p:spPr>
          <a:xfrm>
            <a:off x="307440" y="1737058"/>
            <a:ext cx="11116491" cy="1569660"/>
          </a:xfrm>
          <a:prstGeom prst="rect">
            <a:avLst/>
          </a:prstGeom>
        </p:spPr>
        <p:txBody>
          <a:bodyPr wrap="square">
            <a:spAutoFit/>
          </a:bodyPr>
          <a:lstStyle/>
          <a:p>
            <a:r>
              <a:rPr lang="en-GB" sz="3200" dirty="0">
                <a:latin typeface="Lato" panose="020B0604020202020204" charset="0"/>
                <a:ea typeface="Lato" panose="020B0604020202020204" charset="0"/>
                <a:cs typeface="Lato" panose="020B0604020202020204" charset="0"/>
              </a:rPr>
              <a:t>Share one thing that can help someone feel better if they are unwell.</a:t>
            </a:r>
          </a:p>
          <a:p>
            <a:endParaRPr lang="en-GB" sz="3200" dirty="0">
              <a:latin typeface="Lato" panose="020B0604020202020204" charset="0"/>
              <a:ea typeface="Lato" panose="020B0604020202020204" charset="0"/>
              <a:cs typeface="Lato" panose="020B0604020202020204" charset="0"/>
            </a:endParaRPr>
          </a:p>
        </p:txBody>
      </p:sp>
      <p:sp>
        <p:nvSpPr>
          <p:cNvPr id="5" name="Rectangle 4">
            <a:extLst>
              <a:ext uri="{FF2B5EF4-FFF2-40B4-BE49-F238E27FC236}">
                <a16:creationId xmlns:a16="http://schemas.microsoft.com/office/drawing/2014/main" id="{31497FC6-6AC3-484D-A8FE-A5B17693937A}"/>
              </a:ext>
            </a:extLst>
          </p:cNvPr>
          <p:cNvSpPr/>
          <p:nvPr/>
        </p:nvSpPr>
        <p:spPr>
          <a:xfrm>
            <a:off x="457201" y="3306718"/>
            <a:ext cx="7863840" cy="3046988"/>
          </a:xfrm>
          <a:prstGeom prst="rect">
            <a:avLst/>
          </a:prstGeom>
        </p:spPr>
        <p:txBody>
          <a:bodyPr wrap="square">
            <a:spAutoFit/>
          </a:bodyPr>
          <a:lstStyle/>
          <a:p>
            <a:r>
              <a:rPr lang="en-GB" sz="3200" dirty="0">
                <a:latin typeface="Lato" panose="020B0604020202020204" charset="0"/>
                <a:ea typeface="Lato" panose="020B0604020202020204" charset="0"/>
                <a:cs typeface="Lato" panose="020B0604020202020204" charset="0"/>
              </a:rPr>
              <a:t>Remember: if you feel unwell, talk to an adult you trust – at home or at school.</a:t>
            </a:r>
          </a:p>
          <a:p>
            <a:endParaRPr lang="en-GB" sz="3200" dirty="0">
              <a:latin typeface="Lato" panose="020B0604020202020204" charset="0"/>
              <a:ea typeface="Lato" panose="020B0604020202020204" charset="0"/>
              <a:cs typeface="Lato" panose="020B0604020202020204" charset="0"/>
            </a:endParaRPr>
          </a:p>
          <a:p>
            <a:r>
              <a:rPr lang="en-GB" sz="3200" dirty="0">
                <a:latin typeface="Lato" panose="020B0604020202020204" charset="0"/>
                <a:ea typeface="Lato" panose="020B0604020202020204" charset="0"/>
                <a:cs typeface="Lato" panose="020B0604020202020204" charset="0"/>
              </a:rPr>
              <a:t>Only a trusted adult should give medicine.</a:t>
            </a:r>
          </a:p>
          <a:p>
            <a:endParaRPr lang="en-GB" sz="3200" dirty="0">
              <a:latin typeface="Lato" panose="020B0604020202020204" charset="0"/>
              <a:ea typeface="Lato" panose="020B0604020202020204" charset="0"/>
              <a:cs typeface="Lato" panose="020B0604020202020204" charset="0"/>
            </a:endParaRPr>
          </a:p>
          <a:p>
            <a:endParaRPr lang="en-GB" sz="3200" dirty="0">
              <a:latin typeface="Lato" panose="020B0604020202020204" charset="0"/>
              <a:ea typeface="Lato" panose="020B0604020202020204" charset="0"/>
              <a:cs typeface="Lato" panose="020B0604020202020204" charset="0"/>
            </a:endParaRPr>
          </a:p>
        </p:txBody>
      </p:sp>
    </p:spTree>
    <p:extLst>
      <p:ext uri="{BB962C8B-B14F-4D97-AF65-F5344CB8AC3E}">
        <p14:creationId xmlns:p14="http://schemas.microsoft.com/office/powerpoint/2010/main" val="3539882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D651D86-383D-45DB-A701-76B5BFCFE28F}" type="slidenum">
              <a:rPr lang="en-GB" smtClean="0"/>
              <a:pPr/>
              <a:t>2</a:t>
            </a:fld>
            <a:endParaRPr lang="en-GB" dirty="0"/>
          </a:p>
        </p:txBody>
      </p:sp>
      <p:sp>
        <p:nvSpPr>
          <p:cNvPr id="3" name="TextBox 2"/>
          <p:cNvSpPr txBox="1"/>
          <p:nvPr/>
        </p:nvSpPr>
        <p:spPr>
          <a:xfrm>
            <a:off x="434893" y="319048"/>
            <a:ext cx="9177913" cy="830997"/>
          </a:xfrm>
          <a:prstGeom prst="rect">
            <a:avLst/>
          </a:prstGeom>
          <a:solidFill>
            <a:srgbClr val="95519E"/>
          </a:solidFill>
        </p:spPr>
        <p:txBody>
          <a:bodyPr wrap="square" rtlCol="0">
            <a:spAutoFit/>
          </a:bodyPr>
          <a:lstStyle/>
          <a:p>
            <a:r>
              <a:rPr lang="en-GB" sz="4800" dirty="0">
                <a:solidFill>
                  <a:schemeClr val="bg1"/>
                </a:solidFill>
                <a:latin typeface="League Spartan" panose="00000800000000000000" pitchFamily="50" charset="0"/>
                <a:ea typeface="Lato" panose="020F0502020204030203" pitchFamily="34" charset="0"/>
                <a:cs typeface="Lato" panose="020F0502020204030203" pitchFamily="34" charset="0"/>
              </a:rPr>
              <a:t>Using this PowerPoint</a:t>
            </a:r>
          </a:p>
        </p:txBody>
      </p:sp>
      <p:sp>
        <p:nvSpPr>
          <p:cNvPr id="5" name="TextBox 4"/>
          <p:cNvSpPr txBox="1"/>
          <p:nvPr/>
        </p:nvSpPr>
        <p:spPr>
          <a:xfrm>
            <a:off x="9869891" y="257494"/>
            <a:ext cx="2110827" cy="954107"/>
          </a:xfrm>
          <a:prstGeom prst="rect">
            <a:avLst/>
          </a:prstGeom>
          <a:solidFill>
            <a:srgbClr val="95519E"/>
          </a:solidFill>
          <a:ln>
            <a:solidFill>
              <a:schemeClr val="bg1"/>
            </a:solidFill>
            <a:prstDash val="dash"/>
          </a:ln>
        </p:spPr>
        <p:txBody>
          <a:bodyPr wrap="square" rtlCol="0" anchor="ctr" anchorCtr="1">
            <a:spAutoFit/>
          </a:bodyPr>
          <a:lstStyle/>
          <a:p>
            <a:r>
              <a:rPr lang="en-GB" sz="2800" dirty="0">
                <a:solidFill>
                  <a:schemeClr val="bg1"/>
                </a:solidFill>
                <a:latin typeface="League Spartan" panose="00000800000000000000" pitchFamily="50" charset="0"/>
                <a:ea typeface="Lato" panose="020F0502020204030203" pitchFamily="34" charset="0"/>
                <a:cs typeface="Lato" panose="020F0502020204030203" pitchFamily="34" charset="0"/>
              </a:rPr>
              <a:t>Teacher </a:t>
            </a:r>
          </a:p>
          <a:p>
            <a:r>
              <a:rPr lang="en-GB" sz="2800" dirty="0">
                <a:solidFill>
                  <a:schemeClr val="bg1"/>
                </a:solidFill>
                <a:latin typeface="League Spartan" panose="00000800000000000000" pitchFamily="50" charset="0"/>
                <a:ea typeface="Lato" panose="020F0502020204030203" pitchFamily="34" charset="0"/>
                <a:cs typeface="Lato" panose="020F0502020204030203" pitchFamily="34" charset="0"/>
              </a:rPr>
              <a:t>slide</a:t>
            </a:r>
          </a:p>
        </p:txBody>
      </p:sp>
      <p:sp>
        <p:nvSpPr>
          <p:cNvPr id="6" name="TextBox 5"/>
          <p:cNvSpPr txBox="1"/>
          <p:nvPr/>
        </p:nvSpPr>
        <p:spPr>
          <a:xfrm>
            <a:off x="523052" y="1441599"/>
            <a:ext cx="11246384" cy="4825232"/>
          </a:xfrm>
          <a:prstGeom prst="rect">
            <a:avLst/>
          </a:prstGeom>
          <a:noFill/>
        </p:spPr>
        <p:txBody>
          <a:bodyPr wrap="square" rtlCol="0">
            <a:spAutoFit/>
          </a:bodyPr>
          <a:lstStyle/>
          <a:p>
            <a:r>
              <a:rPr lang="en-US" sz="2400" dirty="0">
                <a:solidFill>
                  <a:schemeClr val="bg1"/>
                </a:solidFill>
                <a:latin typeface="Lato" panose="020F0502020204030203" pitchFamily="34" charset="0"/>
                <a:ea typeface="Lato" panose="020F0502020204030203" pitchFamily="34" charset="0"/>
                <a:cs typeface="Lato" panose="020F0502020204030203" pitchFamily="34" charset="0"/>
              </a:rPr>
              <a:t>The slides in this presentation are divided into two sections:</a:t>
            </a:r>
          </a:p>
          <a:p>
            <a:pPr marL="514350" indent="-514350">
              <a:lnSpc>
                <a:spcPct val="150000"/>
              </a:lnSpc>
              <a:buAutoNum type="romanLcParenBoth"/>
            </a:pPr>
            <a:r>
              <a:rPr lang="en-US" sz="2400" b="1" dirty="0">
                <a:solidFill>
                  <a:schemeClr val="bg1"/>
                </a:solidFill>
                <a:latin typeface="Lato" panose="020F0502020204030203" pitchFamily="34" charset="0"/>
                <a:ea typeface="Lato" panose="020F0502020204030203" pitchFamily="34" charset="0"/>
                <a:cs typeface="Lato" panose="020F0502020204030203" pitchFamily="34" charset="0"/>
              </a:rPr>
              <a:t>Teacher slides </a:t>
            </a:r>
            <a:r>
              <a:rPr lang="en-US" sz="2400" dirty="0">
                <a:solidFill>
                  <a:schemeClr val="bg1"/>
                </a:solidFill>
                <a:latin typeface="Lato" panose="020F0502020204030203" pitchFamily="34" charset="0"/>
                <a:ea typeface="Lato" panose="020F0502020204030203" pitchFamily="34" charset="0"/>
                <a:cs typeface="Lato" panose="020F0502020204030203" pitchFamily="34" charset="0"/>
              </a:rPr>
              <a:t>(purple) – provide key information regarding lesson preparation</a:t>
            </a:r>
          </a:p>
          <a:p>
            <a:pPr marL="514350" indent="-514350">
              <a:lnSpc>
                <a:spcPct val="150000"/>
              </a:lnSpc>
              <a:buAutoNum type="romanLcParenBoth"/>
            </a:pPr>
            <a:r>
              <a:rPr lang="en-US" sz="2400" b="1" dirty="0">
                <a:solidFill>
                  <a:schemeClr val="bg1"/>
                </a:solidFill>
                <a:latin typeface="Lato" panose="020F0502020204030203" pitchFamily="34" charset="0"/>
                <a:ea typeface="Lato" panose="020F0502020204030203" pitchFamily="34" charset="0"/>
                <a:cs typeface="Lato" panose="020F0502020204030203" pitchFamily="34" charset="0"/>
              </a:rPr>
              <a:t>Pupil slides </a:t>
            </a:r>
            <a:r>
              <a:rPr lang="en-US" sz="2400" dirty="0">
                <a:solidFill>
                  <a:schemeClr val="bg1"/>
                </a:solidFill>
                <a:latin typeface="Lato" panose="020F0502020204030203" pitchFamily="34" charset="0"/>
                <a:ea typeface="Lato" panose="020F0502020204030203" pitchFamily="34" charset="0"/>
                <a:cs typeface="Lato" panose="020F0502020204030203" pitchFamily="34" charset="0"/>
              </a:rPr>
              <a:t>(white) – provide a visual focus point for pupils during the lesson and delivery notes for teachers about the activities.  Click ‘notes’ to view these. </a:t>
            </a:r>
          </a:p>
          <a:p>
            <a:pPr>
              <a:lnSpc>
                <a:spcPct val="150000"/>
              </a:lnSpc>
            </a:pPr>
            <a:r>
              <a:rPr lang="en-US" sz="2400" dirty="0">
                <a:solidFill>
                  <a:schemeClr val="bg1"/>
                </a:solidFill>
                <a:latin typeface="Lato" panose="020F0502020204030203" pitchFamily="34" charset="0"/>
                <a:ea typeface="Lato" panose="020F0502020204030203" pitchFamily="34" charset="0"/>
                <a:cs typeface="Lato" panose="020F0502020204030203" pitchFamily="34" charset="0"/>
              </a:rPr>
              <a:t>Ensure that you select ‘Use Presenter View’ under the ‘Slide Show’ tab – this will allow you to preview the teaching notes on your monitor while the main presentation is displayed on a screen/smartboard.</a:t>
            </a:r>
          </a:p>
        </p:txBody>
      </p:sp>
      <p:sp>
        <p:nvSpPr>
          <p:cNvPr id="7" name="Footer Placeholder 1">
            <a:extLst>
              <a:ext uri="{FF2B5EF4-FFF2-40B4-BE49-F238E27FC236}">
                <a16:creationId xmlns:a16="http://schemas.microsoft.com/office/drawing/2014/main" id="{EC7CA217-AEDF-4A46-9BDC-C6F7F50DF338}"/>
              </a:ext>
            </a:extLst>
          </p:cNvPr>
          <p:cNvSpPr txBox="1">
            <a:spLocks/>
          </p:cNvSpPr>
          <p:nvPr/>
        </p:nvSpPr>
        <p:spPr>
          <a:xfrm>
            <a:off x="0" y="6558386"/>
            <a:ext cx="12192000" cy="307975"/>
          </a:xfrm>
          <a:prstGeom prst="rect">
            <a:avLst/>
          </a:prstGeom>
          <a:noFill/>
        </p:spPr>
        <p:txBody>
          <a:bodyPr vert="horz" lIns="91440" tIns="45720" rIns="91440" bIns="45720" rtlCol="0" anchor="ctr"/>
          <a:lstStyle>
            <a:defPPr>
              <a:defRPr lang="en-US"/>
            </a:defPPr>
            <a:lvl1pPr marL="0" algn="ctr" defTabSz="914400" rtl="0" eaLnBrk="1" latinLnBrk="0" hangingPunct="1">
              <a:defRPr sz="14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 PSHE Association 2020 	 </a:t>
            </a:r>
            <a:endParaRPr lang="en-GB" dirty="0"/>
          </a:p>
        </p:txBody>
      </p:sp>
      <p:pic>
        <p:nvPicPr>
          <p:cNvPr id="8" name="Picture 7">
            <a:extLst>
              <a:ext uri="{FF2B5EF4-FFF2-40B4-BE49-F238E27FC236}">
                <a16:creationId xmlns:a16="http://schemas.microsoft.com/office/drawing/2014/main" id="{4C8F110B-A059-4795-92E1-C0A03D71A2C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12400" y="5092700"/>
            <a:ext cx="2044700" cy="2044700"/>
          </a:xfrm>
          <a:prstGeom prst="rect">
            <a:avLst/>
          </a:prstGeom>
        </p:spPr>
      </p:pic>
    </p:spTree>
    <p:extLst>
      <p:ext uri="{BB962C8B-B14F-4D97-AF65-F5344CB8AC3E}">
        <p14:creationId xmlns:p14="http://schemas.microsoft.com/office/powerpoint/2010/main" val="33887938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5A436C-ABBD-4805-9EDB-BFF2F4369C11}"/>
              </a:ext>
            </a:extLst>
          </p:cNvPr>
          <p:cNvSpPr txBox="1"/>
          <p:nvPr/>
        </p:nvSpPr>
        <p:spPr>
          <a:xfrm>
            <a:off x="503693" y="591192"/>
            <a:ext cx="10714182" cy="769441"/>
          </a:xfrm>
          <a:prstGeom prst="rect">
            <a:avLst/>
          </a:prstGeom>
          <a:noFill/>
        </p:spPr>
        <p:txBody>
          <a:bodyPr wrap="square" rtlCol="0">
            <a:spAutoFit/>
          </a:bodyPr>
          <a:lstStyle/>
          <a:p>
            <a:r>
              <a:rPr lang="en-GB" sz="4400" b="1" dirty="0">
                <a:solidFill>
                  <a:srgbClr val="95519E"/>
                </a:solidFill>
                <a:latin typeface="League Spartan" panose="00000800000000000000" pitchFamily="50" charset="0"/>
              </a:rPr>
              <a:t>What has been learnt?</a:t>
            </a:r>
          </a:p>
        </p:txBody>
      </p:sp>
      <p:pic>
        <p:nvPicPr>
          <p:cNvPr id="3" name="Picture 2">
            <a:extLst>
              <a:ext uri="{FF2B5EF4-FFF2-40B4-BE49-F238E27FC236}">
                <a16:creationId xmlns:a16="http://schemas.microsoft.com/office/drawing/2014/main" id="{6BE4474C-48CE-487F-9571-B743C16EFD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693" y="2103120"/>
            <a:ext cx="4776377" cy="3172370"/>
          </a:xfrm>
          <a:prstGeom prst="rect">
            <a:avLst/>
          </a:prstGeom>
        </p:spPr>
      </p:pic>
      <p:sp>
        <p:nvSpPr>
          <p:cNvPr id="6" name="Rectangle 5">
            <a:extLst>
              <a:ext uri="{FF2B5EF4-FFF2-40B4-BE49-F238E27FC236}">
                <a16:creationId xmlns:a16="http://schemas.microsoft.com/office/drawing/2014/main" id="{80817849-33E6-4B47-B2C5-868A436991DF}"/>
              </a:ext>
            </a:extLst>
          </p:cNvPr>
          <p:cNvSpPr/>
          <p:nvPr/>
        </p:nvSpPr>
        <p:spPr>
          <a:xfrm>
            <a:off x="5497622" y="1673368"/>
            <a:ext cx="6023817" cy="4524315"/>
          </a:xfrm>
          <a:prstGeom prst="rect">
            <a:avLst/>
          </a:prstGeom>
        </p:spPr>
        <p:txBody>
          <a:bodyPr wrap="square">
            <a:spAutoFit/>
          </a:bodyPr>
          <a:lstStyle/>
          <a:p>
            <a:r>
              <a:rPr lang="en-GB" sz="3200" dirty="0">
                <a:latin typeface="Lato" panose="020B0604020202020204" charset="0"/>
                <a:ea typeface="Lato" panose="020B0604020202020204" charset="0"/>
                <a:cs typeface="Lato" panose="020B0604020202020204" charset="0"/>
              </a:rPr>
              <a:t>Now go back to your mind-map.</a:t>
            </a:r>
          </a:p>
          <a:p>
            <a:endParaRPr lang="en-GB" sz="3200" dirty="0">
              <a:latin typeface="Lato" panose="020B0604020202020204" charset="0"/>
              <a:ea typeface="Lato" panose="020B0604020202020204" charset="0"/>
              <a:cs typeface="Lato" panose="020B0604020202020204" charset="0"/>
            </a:endParaRPr>
          </a:p>
          <a:p>
            <a:pPr marL="457200" indent="-457200">
              <a:buFont typeface="Arial" panose="020B0604020202020204" pitchFamily="34" charset="0"/>
              <a:buChar char="•"/>
            </a:pPr>
            <a:r>
              <a:rPr lang="en-GB" sz="3200" dirty="0">
                <a:latin typeface="Lato" panose="020B0604020202020204" charset="0"/>
                <a:ea typeface="Lato" panose="020B0604020202020204" charset="0"/>
                <a:cs typeface="Lato" panose="020B0604020202020204" charset="0"/>
              </a:rPr>
              <a:t>Is there anything you would like to change?</a:t>
            </a:r>
          </a:p>
          <a:p>
            <a:pPr marL="457200" indent="-457200">
              <a:buFont typeface="Arial" panose="020B0604020202020204" pitchFamily="34" charset="0"/>
              <a:buChar char="•"/>
            </a:pPr>
            <a:r>
              <a:rPr lang="en-GB" sz="3200" dirty="0">
                <a:latin typeface="Lato" panose="020B0604020202020204" charset="0"/>
                <a:ea typeface="Lato" panose="020B0604020202020204" charset="0"/>
                <a:cs typeface="Lato" panose="020B0604020202020204" charset="0"/>
              </a:rPr>
              <a:t>Is there anything you would like to add?</a:t>
            </a:r>
          </a:p>
          <a:p>
            <a:pPr marL="457200" indent="-457200">
              <a:buFont typeface="Arial" panose="020B0604020202020204" pitchFamily="34" charset="0"/>
              <a:buChar char="•"/>
            </a:pPr>
            <a:endParaRPr lang="en-GB" sz="3200" dirty="0">
              <a:latin typeface="Lato" panose="020B0604020202020204" charset="0"/>
              <a:ea typeface="Lato" panose="020B0604020202020204" charset="0"/>
              <a:cs typeface="Lato" panose="020B0604020202020204" charset="0"/>
            </a:endParaRPr>
          </a:p>
          <a:p>
            <a:r>
              <a:rPr lang="en-GB" sz="3200" dirty="0">
                <a:latin typeface="Lato" panose="020B0604020202020204" charset="0"/>
                <a:ea typeface="Lato" panose="020B0604020202020204" charset="0"/>
                <a:cs typeface="Lato" panose="020B0604020202020204" charset="0"/>
              </a:rPr>
              <a:t>Use a different colour pencil to add your ideas.</a:t>
            </a:r>
          </a:p>
        </p:txBody>
      </p:sp>
    </p:spTree>
    <p:extLst>
      <p:ext uri="{BB962C8B-B14F-4D97-AF65-F5344CB8AC3E}">
        <p14:creationId xmlns:p14="http://schemas.microsoft.com/office/powerpoint/2010/main" val="35851255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514F37F-9BFB-44FD-8282-48A63DECF689}"/>
              </a:ext>
            </a:extLst>
          </p:cNvPr>
          <p:cNvSpPr txBox="1"/>
          <p:nvPr/>
        </p:nvSpPr>
        <p:spPr>
          <a:xfrm>
            <a:off x="503693" y="512003"/>
            <a:ext cx="10714182" cy="769441"/>
          </a:xfrm>
          <a:prstGeom prst="rect">
            <a:avLst/>
          </a:prstGeom>
          <a:noFill/>
        </p:spPr>
        <p:txBody>
          <a:bodyPr wrap="square" rtlCol="0">
            <a:spAutoFit/>
          </a:bodyPr>
          <a:lstStyle/>
          <a:p>
            <a:r>
              <a:rPr lang="en-GB" sz="4400" b="1" dirty="0">
                <a:solidFill>
                  <a:srgbClr val="95519E"/>
                </a:solidFill>
                <a:latin typeface="League Spartan" panose="00000800000000000000" pitchFamily="50" charset="0"/>
              </a:rPr>
              <a:t>More activities</a:t>
            </a:r>
          </a:p>
        </p:txBody>
      </p:sp>
      <p:sp>
        <p:nvSpPr>
          <p:cNvPr id="3" name="Rectangle 2">
            <a:extLst>
              <a:ext uri="{FF2B5EF4-FFF2-40B4-BE49-F238E27FC236}">
                <a16:creationId xmlns:a16="http://schemas.microsoft.com/office/drawing/2014/main" id="{D635A2F9-0AE9-420B-A917-DF36AE52DE4C}"/>
              </a:ext>
            </a:extLst>
          </p:cNvPr>
          <p:cNvSpPr/>
          <p:nvPr/>
        </p:nvSpPr>
        <p:spPr>
          <a:xfrm>
            <a:off x="693525" y="1689725"/>
            <a:ext cx="5167259" cy="3539430"/>
          </a:xfrm>
          <a:prstGeom prst="rect">
            <a:avLst/>
          </a:prstGeom>
        </p:spPr>
        <p:txBody>
          <a:bodyPr wrap="square">
            <a:spAutoFit/>
          </a:bodyPr>
          <a:lstStyle/>
          <a:p>
            <a:r>
              <a:rPr lang="en-GB" sz="3200" dirty="0">
                <a:latin typeface="Lato" panose="020B0604020202020204" charset="0"/>
                <a:ea typeface="Lato" panose="020B0604020202020204" charset="0"/>
                <a:cs typeface="Lato" panose="020B0604020202020204" charset="0"/>
              </a:rPr>
              <a:t>Write a story or create a storyboard about a character who isn’t feeling well. </a:t>
            </a:r>
          </a:p>
          <a:p>
            <a:endParaRPr lang="en-GB" sz="3200" dirty="0">
              <a:latin typeface="Lato" panose="020B0604020202020204" charset="0"/>
              <a:ea typeface="Lato" panose="020B0604020202020204" charset="0"/>
              <a:cs typeface="Lato" panose="020B0604020202020204" charset="0"/>
            </a:endParaRPr>
          </a:p>
          <a:p>
            <a:r>
              <a:rPr lang="en-GB" sz="3200" dirty="0">
                <a:latin typeface="Lato" panose="020B0604020202020204" charset="0"/>
                <a:ea typeface="Lato" panose="020B0604020202020204" charset="0"/>
                <a:cs typeface="Lato" panose="020B0604020202020204" charset="0"/>
              </a:rPr>
              <a:t>Include:</a:t>
            </a:r>
          </a:p>
          <a:p>
            <a:pPr marL="457200" indent="-457200">
              <a:buFont typeface="Arial" panose="020B0604020202020204" pitchFamily="34" charset="0"/>
              <a:buChar char="•"/>
            </a:pPr>
            <a:r>
              <a:rPr lang="en-GB" sz="3200" dirty="0">
                <a:latin typeface="Lato" panose="020B0604020202020204" charset="0"/>
                <a:ea typeface="Lato" panose="020B0604020202020204" charset="0"/>
                <a:cs typeface="Lato" panose="020B0604020202020204" charset="0"/>
              </a:rPr>
              <a:t>What they do to feel better</a:t>
            </a:r>
          </a:p>
          <a:p>
            <a:pPr marL="457200" indent="-457200">
              <a:buFont typeface="Arial" panose="020B0604020202020204" pitchFamily="34" charset="0"/>
              <a:buChar char="•"/>
            </a:pPr>
            <a:r>
              <a:rPr lang="en-GB" sz="3200" dirty="0">
                <a:latin typeface="Lato" panose="020B0604020202020204" charset="0"/>
                <a:ea typeface="Lato" panose="020B0604020202020204" charset="0"/>
                <a:cs typeface="Lato" panose="020B0604020202020204" charset="0"/>
              </a:rPr>
              <a:t>Who helps them</a:t>
            </a:r>
          </a:p>
        </p:txBody>
      </p:sp>
      <p:pic>
        <p:nvPicPr>
          <p:cNvPr id="5" name="Picture 4">
            <a:extLst>
              <a:ext uri="{FF2B5EF4-FFF2-40B4-BE49-F238E27FC236}">
                <a16:creationId xmlns:a16="http://schemas.microsoft.com/office/drawing/2014/main" id="{5EBC29BB-0B82-4896-8E02-79489C83F159}"/>
              </a:ext>
            </a:extLst>
          </p:cNvPr>
          <p:cNvPicPr>
            <a:picLocks noChangeAspect="1"/>
          </p:cNvPicPr>
          <p:nvPr/>
        </p:nvPicPr>
        <p:blipFill>
          <a:blip r:embed="rId3"/>
          <a:stretch>
            <a:fillRect/>
          </a:stretch>
        </p:blipFill>
        <p:spPr>
          <a:xfrm>
            <a:off x="7024098" y="3837928"/>
            <a:ext cx="3915035" cy="2508069"/>
          </a:xfrm>
          <a:prstGeom prst="rect">
            <a:avLst/>
          </a:prstGeom>
        </p:spPr>
      </p:pic>
      <p:pic>
        <p:nvPicPr>
          <p:cNvPr id="7" name="Picture 6">
            <a:extLst>
              <a:ext uri="{FF2B5EF4-FFF2-40B4-BE49-F238E27FC236}">
                <a16:creationId xmlns:a16="http://schemas.microsoft.com/office/drawing/2014/main" id="{AF11F1EF-8AD9-4CF2-89F8-A261DEB03296}"/>
              </a:ext>
            </a:extLst>
          </p:cNvPr>
          <p:cNvPicPr>
            <a:picLocks noChangeAspect="1"/>
          </p:cNvPicPr>
          <p:nvPr/>
        </p:nvPicPr>
        <p:blipFill>
          <a:blip r:embed="rId4"/>
          <a:stretch>
            <a:fillRect/>
          </a:stretch>
        </p:blipFill>
        <p:spPr>
          <a:xfrm>
            <a:off x="6891557" y="512003"/>
            <a:ext cx="4180115" cy="2786743"/>
          </a:xfrm>
          <a:prstGeom prst="rect">
            <a:avLst/>
          </a:prstGeom>
        </p:spPr>
      </p:pic>
    </p:spTree>
    <p:extLst>
      <p:ext uri="{BB962C8B-B14F-4D97-AF65-F5344CB8AC3E}">
        <p14:creationId xmlns:p14="http://schemas.microsoft.com/office/powerpoint/2010/main" val="20018551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4489547">
            <a:off x="9938657" y="3310406"/>
            <a:ext cx="1966668" cy="1660913"/>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50099">
            <a:off x="6386645" y="4148281"/>
            <a:ext cx="1966668" cy="1660913"/>
          </a:xfrm>
          <a:prstGeom prst="rect">
            <a:avLst/>
          </a:prstGeom>
        </p:spPr>
      </p:pic>
      <p:sp>
        <p:nvSpPr>
          <p:cNvPr id="2" name="Slide Number Placeholder 1"/>
          <p:cNvSpPr>
            <a:spLocks noGrp="1"/>
          </p:cNvSpPr>
          <p:nvPr>
            <p:ph type="sldNum" sz="quarter" idx="12"/>
          </p:nvPr>
        </p:nvSpPr>
        <p:spPr/>
        <p:txBody>
          <a:bodyPr/>
          <a:lstStyle/>
          <a:p>
            <a:fld id="{2D651D86-383D-45DB-A701-76B5BFCFE28F}" type="slidenum">
              <a:rPr lang="en-GB" smtClean="0"/>
              <a:pPr/>
              <a:t>3</a:t>
            </a:fld>
            <a:endParaRPr lang="en-GB" dirty="0"/>
          </a:p>
        </p:txBody>
      </p:sp>
      <p:sp>
        <p:nvSpPr>
          <p:cNvPr id="3" name="TextBox 2"/>
          <p:cNvSpPr txBox="1"/>
          <p:nvPr/>
        </p:nvSpPr>
        <p:spPr>
          <a:xfrm>
            <a:off x="408980" y="356720"/>
            <a:ext cx="9177913" cy="830997"/>
          </a:xfrm>
          <a:prstGeom prst="rect">
            <a:avLst/>
          </a:prstGeom>
          <a:solidFill>
            <a:srgbClr val="95519E"/>
          </a:solidFill>
        </p:spPr>
        <p:txBody>
          <a:bodyPr wrap="square" rtlCol="0">
            <a:spAutoFit/>
          </a:bodyPr>
          <a:lstStyle/>
          <a:p>
            <a:r>
              <a:rPr lang="en-GB" sz="4800" dirty="0">
                <a:solidFill>
                  <a:schemeClr val="bg1"/>
                </a:solidFill>
                <a:latin typeface="League Spartan" panose="00000800000000000000" pitchFamily="50" charset="0"/>
                <a:ea typeface="Lato" panose="020F0502020204030203" pitchFamily="34" charset="0"/>
                <a:cs typeface="Lato" panose="020F0502020204030203" pitchFamily="34" charset="0"/>
              </a:rPr>
              <a:t>Challenge and support</a:t>
            </a:r>
            <a:endParaRPr lang="en-GB" sz="4800" strike="sngStrike" dirty="0">
              <a:solidFill>
                <a:schemeClr val="bg1"/>
              </a:solidFill>
              <a:latin typeface="League Spartan" panose="00000800000000000000" pitchFamily="50" charset="0"/>
              <a:ea typeface="Lato" panose="020F0502020204030203" pitchFamily="34" charset="0"/>
              <a:cs typeface="Lato" panose="020F0502020204030203" pitchFamily="34" charset="0"/>
            </a:endParaRPr>
          </a:p>
        </p:txBody>
      </p:sp>
      <p:sp>
        <p:nvSpPr>
          <p:cNvPr id="4" name="TextBox 3"/>
          <p:cNvSpPr txBox="1"/>
          <p:nvPr/>
        </p:nvSpPr>
        <p:spPr>
          <a:xfrm>
            <a:off x="9869891" y="257494"/>
            <a:ext cx="2110827" cy="954107"/>
          </a:xfrm>
          <a:prstGeom prst="rect">
            <a:avLst/>
          </a:prstGeom>
          <a:solidFill>
            <a:srgbClr val="95519E"/>
          </a:solidFill>
          <a:ln>
            <a:solidFill>
              <a:schemeClr val="bg1"/>
            </a:solidFill>
            <a:prstDash val="dash"/>
          </a:ln>
        </p:spPr>
        <p:txBody>
          <a:bodyPr wrap="square" rtlCol="0" anchor="ctr" anchorCtr="1">
            <a:spAutoFit/>
          </a:bodyPr>
          <a:lstStyle/>
          <a:p>
            <a:r>
              <a:rPr lang="en-GB" sz="2800" dirty="0">
                <a:solidFill>
                  <a:schemeClr val="bg1"/>
                </a:solidFill>
                <a:latin typeface="League Spartan" panose="00000800000000000000" pitchFamily="50" charset="0"/>
                <a:ea typeface="Lato" panose="020F0502020204030203" pitchFamily="34" charset="0"/>
                <a:cs typeface="Lato" panose="020F0502020204030203" pitchFamily="34" charset="0"/>
              </a:rPr>
              <a:t>Teacher </a:t>
            </a:r>
          </a:p>
          <a:p>
            <a:r>
              <a:rPr lang="en-GB" sz="2800" dirty="0">
                <a:solidFill>
                  <a:schemeClr val="bg1"/>
                </a:solidFill>
                <a:latin typeface="League Spartan" panose="00000800000000000000" pitchFamily="50" charset="0"/>
                <a:ea typeface="Lato" panose="020F0502020204030203" pitchFamily="34" charset="0"/>
                <a:cs typeface="Lato" panose="020F0502020204030203" pitchFamily="34" charset="0"/>
              </a:rPr>
              <a:t>slide</a:t>
            </a:r>
          </a:p>
        </p:txBody>
      </p:sp>
      <p:sp>
        <p:nvSpPr>
          <p:cNvPr id="5" name="TextBox 4"/>
          <p:cNvSpPr txBox="1"/>
          <p:nvPr/>
        </p:nvSpPr>
        <p:spPr>
          <a:xfrm>
            <a:off x="605868" y="1535587"/>
            <a:ext cx="5352510" cy="5262979"/>
          </a:xfrm>
          <a:prstGeom prst="rect">
            <a:avLst/>
          </a:prstGeom>
          <a:noFill/>
        </p:spPr>
        <p:txBody>
          <a:bodyPr wrap="square" rtlCol="0">
            <a:spAutoFit/>
          </a:bodyPr>
          <a:lstStyle/>
          <a:p>
            <a:r>
              <a:rPr lang="en-US" sz="2400" dirty="0">
                <a:solidFill>
                  <a:schemeClr val="bg1"/>
                </a:solidFill>
                <a:latin typeface="Lato" panose="020F0502020204030203" pitchFamily="34" charset="0"/>
                <a:ea typeface="Lato" panose="020F0502020204030203" pitchFamily="34" charset="0"/>
                <a:cs typeface="Lato" panose="020F0502020204030203" pitchFamily="34" charset="0"/>
              </a:rPr>
              <a:t>The lesson includes suggestions for  challenge and support activities, to help you differentiate appropriately for your class.  </a:t>
            </a:r>
          </a:p>
          <a:p>
            <a:endParaRPr lang="en-US" sz="2400" dirty="0">
              <a:solidFill>
                <a:schemeClr val="bg1"/>
              </a:solidFill>
              <a:latin typeface="Lato" panose="020F0502020204030203" pitchFamily="34" charset="0"/>
              <a:ea typeface="Lato" panose="020F0502020204030203" pitchFamily="34" charset="0"/>
              <a:cs typeface="Lato" panose="020F0502020204030203" pitchFamily="34" charset="0"/>
            </a:endParaRPr>
          </a:p>
          <a:p>
            <a:r>
              <a:rPr lang="en-US" sz="2400" b="1" dirty="0">
                <a:solidFill>
                  <a:schemeClr val="bg1"/>
                </a:solidFill>
                <a:latin typeface="Lato" panose="020F0502020204030203" pitchFamily="34" charset="0"/>
                <a:ea typeface="Lato" panose="020F0502020204030203" pitchFamily="34" charset="0"/>
                <a:cs typeface="Lato" panose="020F0502020204030203" pitchFamily="34" charset="0"/>
              </a:rPr>
              <a:t>Challenge activities </a:t>
            </a:r>
            <a:r>
              <a:rPr lang="en-US" sz="2400" dirty="0">
                <a:solidFill>
                  <a:schemeClr val="bg1"/>
                </a:solidFill>
                <a:latin typeface="Lato" panose="020F0502020204030203" pitchFamily="34" charset="0"/>
                <a:ea typeface="Lato" panose="020F0502020204030203" pitchFamily="34" charset="0"/>
                <a:cs typeface="Lato" panose="020F0502020204030203" pitchFamily="34" charset="0"/>
              </a:rPr>
              <a:t>deepen and extend the learning for those who need more challenge or who finish the activity quickly. </a:t>
            </a:r>
          </a:p>
          <a:p>
            <a:endParaRPr lang="en-US" sz="2400" dirty="0">
              <a:solidFill>
                <a:schemeClr val="bg1"/>
              </a:solidFill>
              <a:latin typeface="Lato" panose="020F0502020204030203" pitchFamily="34" charset="0"/>
              <a:ea typeface="Lato" panose="020F0502020204030203" pitchFamily="34" charset="0"/>
              <a:cs typeface="Lato" panose="020F0502020204030203" pitchFamily="34" charset="0"/>
            </a:endParaRPr>
          </a:p>
          <a:p>
            <a:r>
              <a:rPr lang="en-US" sz="2400" b="1" dirty="0">
                <a:solidFill>
                  <a:schemeClr val="bg1"/>
                </a:solidFill>
                <a:latin typeface="Lato" panose="020F0502020204030203" pitchFamily="34" charset="0"/>
                <a:ea typeface="Lato" panose="020F0502020204030203" pitchFamily="34" charset="0"/>
                <a:cs typeface="Lato" panose="020F0502020204030203" pitchFamily="34" charset="0"/>
              </a:rPr>
              <a:t>Support activities </a:t>
            </a:r>
            <a:r>
              <a:rPr lang="en-US" sz="2400" dirty="0">
                <a:solidFill>
                  <a:schemeClr val="bg1"/>
                </a:solidFill>
                <a:latin typeface="Lato" panose="020F0502020204030203" pitchFamily="34" charset="0"/>
                <a:ea typeface="Lato" panose="020F0502020204030203" pitchFamily="34" charset="0"/>
                <a:cs typeface="Lato" panose="020F0502020204030203" pitchFamily="34" charset="0"/>
              </a:rPr>
              <a:t>are adapted to be more accessible for those who need it.</a:t>
            </a:r>
          </a:p>
          <a:p>
            <a:endParaRPr lang="en-US" sz="2400" dirty="0">
              <a:solidFill>
                <a:schemeClr val="bg1"/>
              </a:solidFill>
              <a:latin typeface="Lato" panose="020F0502020204030203" pitchFamily="34" charset="0"/>
              <a:ea typeface="Lato" panose="020F0502020204030203" pitchFamily="34" charset="0"/>
              <a:cs typeface="Lato" panose="020F0502020204030203" pitchFamily="34" charset="0"/>
            </a:endParaRPr>
          </a:p>
          <a:p>
            <a:endParaRPr lang="en-US" sz="24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860697">
            <a:off x="9345940" y="2850452"/>
            <a:ext cx="481906" cy="963810"/>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59958" b="29919"/>
          <a:stretch/>
        </p:blipFill>
        <p:spPr>
          <a:xfrm>
            <a:off x="8305007" y="3615731"/>
            <a:ext cx="766525" cy="844077"/>
          </a:xfrm>
          <a:prstGeom prst="rect">
            <a:avLst/>
          </a:prstGeom>
        </p:spPr>
      </p:pic>
      <p:sp>
        <p:nvSpPr>
          <p:cNvPr id="11" name="TextBox 10"/>
          <p:cNvSpPr txBox="1"/>
          <p:nvPr/>
        </p:nvSpPr>
        <p:spPr>
          <a:xfrm rot="19878837">
            <a:off x="6614819" y="4783828"/>
            <a:ext cx="1386585" cy="375666"/>
          </a:xfrm>
          <a:prstGeom prst="rect">
            <a:avLst/>
          </a:prstGeom>
          <a:noFill/>
        </p:spPr>
        <p:txBody>
          <a:bodyPr wrap="square" rtlCol="0">
            <a:spAutoFit/>
          </a:bodyPr>
          <a:lstStyle/>
          <a:p>
            <a:r>
              <a:rPr lang="en-GB" dirty="0">
                <a:latin typeface="League Spartan" panose="00000800000000000000" pitchFamily="50" charset="0"/>
              </a:rPr>
              <a:t>Challenge</a:t>
            </a:r>
          </a:p>
        </p:txBody>
      </p:sp>
      <p:sp>
        <p:nvSpPr>
          <p:cNvPr id="12" name="TextBox 11"/>
          <p:cNvSpPr txBox="1"/>
          <p:nvPr/>
        </p:nvSpPr>
        <p:spPr>
          <a:xfrm rot="1567822">
            <a:off x="10305885" y="4049209"/>
            <a:ext cx="1386585" cy="375666"/>
          </a:xfrm>
          <a:prstGeom prst="rect">
            <a:avLst/>
          </a:prstGeom>
          <a:noFill/>
        </p:spPr>
        <p:txBody>
          <a:bodyPr wrap="square" rtlCol="0">
            <a:spAutoFit/>
          </a:bodyPr>
          <a:lstStyle/>
          <a:p>
            <a:r>
              <a:rPr lang="en-GB" dirty="0">
                <a:latin typeface="League Spartan" panose="00000800000000000000" pitchFamily="50" charset="0"/>
              </a:rPr>
              <a:t>Support</a:t>
            </a:r>
          </a:p>
        </p:txBody>
      </p:sp>
      <p:sp>
        <p:nvSpPr>
          <p:cNvPr id="17" name="TextBox 16"/>
          <p:cNvSpPr txBox="1"/>
          <p:nvPr/>
        </p:nvSpPr>
        <p:spPr>
          <a:xfrm>
            <a:off x="6412422" y="1532883"/>
            <a:ext cx="5291914" cy="1200329"/>
          </a:xfrm>
          <a:prstGeom prst="rect">
            <a:avLst/>
          </a:prstGeom>
          <a:noFill/>
        </p:spPr>
        <p:txBody>
          <a:bodyPr wrap="square" rtlCol="0">
            <a:spAutoFit/>
          </a:bodyPr>
          <a:lstStyle/>
          <a:p>
            <a:r>
              <a:rPr lang="en-US" sz="2400" dirty="0">
                <a:solidFill>
                  <a:schemeClr val="bg1"/>
                </a:solidFill>
                <a:latin typeface="Lato" panose="020F0502020204030203" pitchFamily="34" charset="0"/>
                <a:ea typeface="Lato" panose="020F0502020204030203" pitchFamily="34" charset="0"/>
                <a:cs typeface="Lato" panose="020F0502020204030203" pitchFamily="34" charset="0"/>
              </a:rPr>
              <a:t>Look for the logo on the pupil slides.  See delivery notes for details of the activities.</a:t>
            </a:r>
          </a:p>
        </p:txBody>
      </p:sp>
      <p:sp>
        <p:nvSpPr>
          <p:cNvPr id="14" name="Footer Placeholder 1">
            <a:extLst>
              <a:ext uri="{FF2B5EF4-FFF2-40B4-BE49-F238E27FC236}">
                <a16:creationId xmlns:a16="http://schemas.microsoft.com/office/drawing/2014/main" id="{AFA0FFED-3665-4F74-AA68-CB4F2D4E0CBB}"/>
              </a:ext>
            </a:extLst>
          </p:cNvPr>
          <p:cNvSpPr txBox="1">
            <a:spLocks/>
          </p:cNvSpPr>
          <p:nvPr/>
        </p:nvSpPr>
        <p:spPr>
          <a:xfrm>
            <a:off x="0" y="6558386"/>
            <a:ext cx="12192000" cy="307975"/>
          </a:xfrm>
          <a:prstGeom prst="rect">
            <a:avLst/>
          </a:prstGeom>
          <a:noFill/>
        </p:spPr>
        <p:txBody>
          <a:bodyPr vert="horz" lIns="91440" tIns="45720" rIns="91440" bIns="45720" rtlCol="0" anchor="ctr"/>
          <a:lstStyle>
            <a:defPPr>
              <a:defRPr lang="en-US"/>
            </a:defPPr>
            <a:lvl1pPr marL="0" algn="ctr" defTabSz="914400" rtl="0" eaLnBrk="1" latinLnBrk="0" hangingPunct="1">
              <a:defRPr sz="14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 PSHE Association 2020 	 </a:t>
            </a:r>
            <a:endParaRPr lang="en-GB" dirty="0"/>
          </a:p>
        </p:txBody>
      </p:sp>
      <p:pic>
        <p:nvPicPr>
          <p:cNvPr id="18" name="Picture 17">
            <a:extLst>
              <a:ext uri="{FF2B5EF4-FFF2-40B4-BE49-F238E27FC236}">
                <a16:creationId xmlns:a16="http://schemas.microsoft.com/office/drawing/2014/main" id="{CEB1CD72-AB32-4C42-AF75-BC5A75FE9D28}"/>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312400" y="5092700"/>
            <a:ext cx="2044700" cy="2044700"/>
          </a:xfrm>
          <a:prstGeom prst="rect">
            <a:avLst/>
          </a:prstGeom>
        </p:spPr>
      </p:pic>
    </p:spTree>
    <p:extLst>
      <p:ext uri="{BB962C8B-B14F-4D97-AF65-F5344CB8AC3E}">
        <p14:creationId xmlns:p14="http://schemas.microsoft.com/office/powerpoint/2010/main" val="24284863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7" name="Straight Connector 6"/>
          <p:cNvCxnSpPr/>
          <p:nvPr/>
        </p:nvCxnSpPr>
        <p:spPr>
          <a:xfrm>
            <a:off x="365767" y="178676"/>
            <a:ext cx="0" cy="6579476"/>
          </a:xfrm>
          <a:prstGeom prst="line">
            <a:avLst/>
          </a:prstGeom>
          <a:ln w="47625">
            <a:solidFill>
              <a:srgbClr val="95519E"/>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6387048" y="1424630"/>
            <a:ext cx="5227036" cy="4464893"/>
          </a:xfrm>
          <a:prstGeom prst="rect">
            <a:avLst/>
          </a:prstGeom>
          <a:noFill/>
          <a:ln w="12700">
            <a:solidFill>
              <a:srgbClr val="9551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lide Number Placeholder 4"/>
          <p:cNvSpPr>
            <a:spLocks noGrp="1"/>
          </p:cNvSpPr>
          <p:nvPr>
            <p:ph type="sldNum" sz="quarter" idx="12"/>
          </p:nvPr>
        </p:nvSpPr>
        <p:spPr/>
        <p:txBody>
          <a:bodyPr/>
          <a:lstStyle/>
          <a:p>
            <a:fld id="{2D651D86-383D-45DB-A701-76B5BFCFE28F}" type="slidenum">
              <a:rPr lang="en-GB" smtClean="0"/>
              <a:t>4</a:t>
            </a:fld>
            <a:endParaRPr lang="en-GB" dirty="0"/>
          </a:p>
        </p:txBody>
      </p:sp>
      <p:sp>
        <p:nvSpPr>
          <p:cNvPr id="12" name="TextBox 11"/>
          <p:cNvSpPr txBox="1"/>
          <p:nvPr/>
        </p:nvSpPr>
        <p:spPr>
          <a:xfrm>
            <a:off x="764637" y="380604"/>
            <a:ext cx="3155553" cy="830997"/>
          </a:xfrm>
          <a:prstGeom prst="rect">
            <a:avLst/>
          </a:prstGeom>
          <a:solidFill>
            <a:srgbClr val="95519E"/>
          </a:solidFill>
        </p:spPr>
        <p:txBody>
          <a:bodyPr wrap="square" rtlCol="0">
            <a:spAutoFit/>
          </a:bodyPr>
          <a:lstStyle/>
          <a:p>
            <a:r>
              <a:rPr lang="en-GB" sz="4800" dirty="0">
                <a:solidFill>
                  <a:schemeClr val="bg1"/>
                </a:solidFill>
                <a:latin typeface="League Spartan" panose="00000800000000000000" pitchFamily="50" charset="0"/>
                <a:ea typeface="Lato" panose="020F0502020204030203" pitchFamily="34" charset="0"/>
                <a:cs typeface="Lato" panose="020F0502020204030203" pitchFamily="34" charset="0"/>
              </a:rPr>
              <a:t>Context</a:t>
            </a:r>
          </a:p>
        </p:txBody>
      </p:sp>
      <p:sp>
        <p:nvSpPr>
          <p:cNvPr id="14" name="TextBox 13"/>
          <p:cNvSpPr txBox="1"/>
          <p:nvPr/>
        </p:nvSpPr>
        <p:spPr>
          <a:xfrm>
            <a:off x="9869891" y="257494"/>
            <a:ext cx="2110827" cy="954107"/>
          </a:xfrm>
          <a:prstGeom prst="rect">
            <a:avLst/>
          </a:prstGeom>
          <a:solidFill>
            <a:srgbClr val="95519E"/>
          </a:solidFill>
          <a:ln>
            <a:solidFill>
              <a:schemeClr val="bg1"/>
            </a:solidFill>
            <a:prstDash val="dash"/>
          </a:ln>
        </p:spPr>
        <p:txBody>
          <a:bodyPr wrap="square" rtlCol="0" anchor="ctr" anchorCtr="1">
            <a:spAutoFit/>
          </a:bodyPr>
          <a:lstStyle/>
          <a:p>
            <a:r>
              <a:rPr lang="en-GB" sz="2800" dirty="0">
                <a:solidFill>
                  <a:schemeClr val="bg1"/>
                </a:solidFill>
                <a:latin typeface="League Spartan" panose="00000800000000000000" pitchFamily="50" charset="0"/>
                <a:ea typeface="Lato" panose="020F0502020204030203" pitchFamily="34" charset="0"/>
                <a:cs typeface="Lato" panose="020F0502020204030203" pitchFamily="34" charset="0"/>
              </a:rPr>
              <a:t>Teacher </a:t>
            </a:r>
          </a:p>
          <a:p>
            <a:r>
              <a:rPr lang="en-GB" sz="2800" dirty="0">
                <a:solidFill>
                  <a:schemeClr val="bg1"/>
                </a:solidFill>
                <a:latin typeface="League Spartan" panose="00000800000000000000" pitchFamily="50" charset="0"/>
                <a:ea typeface="Lato" panose="020F0502020204030203" pitchFamily="34" charset="0"/>
                <a:cs typeface="Lato" panose="020F0502020204030203" pitchFamily="34" charset="0"/>
              </a:rPr>
              <a:t>slide</a:t>
            </a:r>
          </a:p>
        </p:txBody>
      </p:sp>
      <p:sp>
        <p:nvSpPr>
          <p:cNvPr id="11" name="Footer Placeholder 1">
            <a:extLst>
              <a:ext uri="{FF2B5EF4-FFF2-40B4-BE49-F238E27FC236}">
                <a16:creationId xmlns:a16="http://schemas.microsoft.com/office/drawing/2014/main" id="{B77B7665-0FD2-46A4-A829-ED008CDEC57B}"/>
              </a:ext>
            </a:extLst>
          </p:cNvPr>
          <p:cNvSpPr txBox="1">
            <a:spLocks/>
          </p:cNvSpPr>
          <p:nvPr/>
        </p:nvSpPr>
        <p:spPr>
          <a:xfrm>
            <a:off x="0" y="6558386"/>
            <a:ext cx="12192000" cy="307975"/>
          </a:xfrm>
          <a:prstGeom prst="rect">
            <a:avLst/>
          </a:prstGeom>
          <a:noFill/>
        </p:spPr>
        <p:txBody>
          <a:bodyPr vert="horz" lIns="91440" tIns="45720" rIns="91440" bIns="45720" rtlCol="0" anchor="ctr"/>
          <a:lstStyle>
            <a:defPPr>
              <a:defRPr lang="en-US"/>
            </a:defPPr>
            <a:lvl1pPr marL="0" algn="ctr" defTabSz="914400" rtl="0" eaLnBrk="1" latinLnBrk="0" hangingPunct="1">
              <a:defRPr sz="14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 PSHE Association 2020 	 </a:t>
            </a:r>
            <a:endParaRPr lang="en-GB" dirty="0"/>
          </a:p>
        </p:txBody>
      </p:sp>
      <p:sp>
        <p:nvSpPr>
          <p:cNvPr id="9" name="TextBox 8">
            <a:extLst>
              <a:ext uri="{FF2B5EF4-FFF2-40B4-BE49-F238E27FC236}">
                <a16:creationId xmlns:a16="http://schemas.microsoft.com/office/drawing/2014/main" id="{BD2919AC-AD88-44F8-811B-2C89A5A7E2EF}"/>
              </a:ext>
            </a:extLst>
          </p:cNvPr>
          <p:cNvSpPr txBox="1"/>
          <p:nvPr/>
        </p:nvSpPr>
        <p:spPr>
          <a:xfrm>
            <a:off x="758773" y="1379496"/>
            <a:ext cx="10617657" cy="4431983"/>
          </a:xfrm>
          <a:prstGeom prst="rect">
            <a:avLst/>
          </a:prstGeom>
          <a:noFill/>
        </p:spPr>
        <p:txBody>
          <a:bodyPr wrap="square" rtlCol="0">
            <a:spAutoFit/>
          </a:bodyPr>
          <a:lstStyle/>
          <a:p>
            <a:pPr algn="just"/>
            <a:r>
              <a:rPr lang="en-GB" sz="2400" dirty="0">
                <a:solidFill>
                  <a:schemeClr val="bg1"/>
                </a:solidFill>
                <a:latin typeface="Lato" panose="020B0604020202020204" charset="0"/>
                <a:ea typeface="Lato" panose="020B0604020202020204" charset="0"/>
                <a:cs typeface="Lato" panose="020B0604020202020204" charset="0"/>
              </a:rPr>
              <a:t>This is the second of a series of three lessons for key stage 1 pupils introducing age-appropriate drug and alcohol education. This lesson focuses on medicines; what they look like, how they are used and why people use them. It explores how medicines are used to treat illness in the short and the long term as well as how some medicines can help protect people from becoming ill in the future. Pupils consider the role of other people in helping them and others stay healthy and well, manage or recover from illness.</a:t>
            </a:r>
          </a:p>
          <a:p>
            <a:pPr algn="just"/>
            <a:r>
              <a:rPr lang="en-GB" sz="2400" dirty="0">
                <a:solidFill>
                  <a:schemeClr val="bg1"/>
                </a:solidFill>
                <a:latin typeface="Lato" panose="020B0604020202020204" charset="0"/>
                <a:ea typeface="Lato" panose="020B0604020202020204" charset="0"/>
                <a:cs typeface="Lato" panose="020B0604020202020204" charset="0"/>
              </a:rPr>
              <a:t> </a:t>
            </a:r>
          </a:p>
          <a:p>
            <a:pPr algn="just"/>
            <a:r>
              <a:rPr lang="en-GB" sz="2400" dirty="0">
                <a:solidFill>
                  <a:schemeClr val="bg1"/>
                </a:solidFill>
                <a:latin typeface="Lato" panose="020B0604020202020204" charset="0"/>
                <a:ea typeface="Lato" panose="020B0604020202020204" charset="0"/>
                <a:cs typeface="Lato" panose="020B0604020202020204" charset="0"/>
              </a:rPr>
              <a:t>Neither this, nor any of the other lessons, is designed to be taught in isolation, but should always form part of a planned, developmental PSHE education programme.</a:t>
            </a:r>
          </a:p>
          <a:p>
            <a:r>
              <a:rPr lang="en-GB" dirty="0"/>
              <a:t> </a:t>
            </a:r>
          </a:p>
        </p:txBody>
      </p:sp>
      <p:pic>
        <p:nvPicPr>
          <p:cNvPr id="13" name="Picture 12">
            <a:extLst>
              <a:ext uri="{FF2B5EF4-FFF2-40B4-BE49-F238E27FC236}">
                <a16:creationId xmlns:a16="http://schemas.microsoft.com/office/drawing/2014/main" id="{FEEE42F5-2E53-43B2-8453-C65F658ABF7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12400" y="5092700"/>
            <a:ext cx="2044700" cy="2044700"/>
          </a:xfrm>
          <a:prstGeom prst="rect">
            <a:avLst/>
          </a:prstGeom>
        </p:spPr>
      </p:pic>
    </p:spTree>
    <p:extLst>
      <p:ext uri="{BB962C8B-B14F-4D97-AF65-F5344CB8AC3E}">
        <p14:creationId xmlns:p14="http://schemas.microsoft.com/office/powerpoint/2010/main" val="247924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7" name="Straight Connector 6"/>
          <p:cNvCxnSpPr/>
          <p:nvPr/>
        </p:nvCxnSpPr>
        <p:spPr>
          <a:xfrm>
            <a:off x="365767" y="178676"/>
            <a:ext cx="0" cy="6579476"/>
          </a:xfrm>
          <a:prstGeom prst="line">
            <a:avLst/>
          </a:prstGeom>
          <a:ln w="47625">
            <a:solidFill>
              <a:srgbClr val="95519E"/>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088433" y="941302"/>
            <a:ext cx="5227036" cy="4475255"/>
          </a:xfrm>
          <a:prstGeom prst="rect">
            <a:avLst/>
          </a:prstGeom>
          <a:noFill/>
          <a:ln w="12700">
            <a:solidFill>
              <a:srgbClr val="9551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6387048" y="1424630"/>
            <a:ext cx="5227036" cy="4464893"/>
          </a:xfrm>
          <a:prstGeom prst="rect">
            <a:avLst/>
          </a:prstGeom>
          <a:noFill/>
          <a:ln w="12700">
            <a:solidFill>
              <a:srgbClr val="9551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lide Number Placeholder 4"/>
          <p:cNvSpPr>
            <a:spLocks noGrp="1"/>
          </p:cNvSpPr>
          <p:nvPr>
            <p:ph type="sldNum" sz="quarter" idx="12"/>
          </p:nvPr>
        </p:nvSpPr>
        <p:spPr/>
        <p:txBody>
          <a:bodyPr/>
          <a:lstStyle/>
          <a:p>
            <a:fld id="{2D651D86-383D-45DB-A701-76B5BFCFE28F}" type="slidenum">
              <a:rPr lang="en-GB" smtClean="0"/>
              <a:t>5</a:t>
            </a:fld>
            <a:endParaRPr lang="en-GB" dirty="0"/>
          </a:p>
        </p:txBody>
      </p:sp>
      <p:sp>
        <p:nvSpPr>
          <p:cNvPr id="12" name="TextBox 11"/>
          <p:cNvSpPr txBox="1"/>
          <p:nvPr/>
        </p:nvSpPr>
        <p:spPr>
          <a:xfrm>
            <a:off x="475656" y="361944"/>
            <a:ext cx="9284346" cy="769441"/>
          </a:xfrm>
          <a:prstGeom prst="rect">
            <a:avLst/>
          </a:prstGeom>
          <a:solidFill>
            <a:srgbClr val="95519E"/>
          </a:solidFill>
        </p:spPr>
        <p:txBody>
          <a:bodyPr wrap="square" rtlCol="0">
            <a:spAutoFit/>
          </a:bodyPr>
          <a:lstStyle/>
          <a:p>
            <a:r>
              <a:rPr lang="en-GB" sz="4400" dirty="0">
                <a:solidFill>
                  <a:schemeClr val="bg1"/>
                </a:solidFill>
                <a:latin typeface="League Spartan" panose="00000800000000000000" pitchFamily="50" charset="0"/>
                <a:ea typeface="Lato" panose="020F0502020204030203" pitchFamily="34" charset="0"/>
                <a:cs typeface="Lato" panose="020F0502020204030203" pitchFamily="34" charset="0"/>
              </a:rPr>
              <a:t>Developing subject  knowledge</a:t>
            </a:r>
          </a:p>
        </p:txBody>
      </p:sp>
      <p:sp>
        <p:nvSpPr>
          <p:cNvPr id="14" name="TextBox 13"/>
          <p:cNvSpPr txBox="1"/>
          <p:nvPr/>
        </p:nvSpPr>
        <p:spPr>
          <a:xfrm>
            <a:off x="9869891" y="257494"/>
            <a:ext cx="2110827" cy="954107"/>
          </a:xfrm>
          <a:prstGeom prst="rect">
            <a:avLst/>
          </a:prstGeom>
          <a:solidFill>
            <a:srgbClr val="95519E"/>
          </a:solidFill>
          <a:ln>
            <a:solidFill>
              <a:schemeClr val="bg1"/>
            </a:solidFill>
            <a:prstDash val="dash"/>
          </a:ln>
        </p:spPr>
        <p:txBody>
          <a:bodyPr wrap="square" rtlCol="0" anchor="ctr" anchorCtr="1">
            <a:spAutoFit/>
          </a:bodyPr>
          <a:lstStyle/>
          <a:p>
            <a:r>
              <a:rPr lang="en-GB" sz="2800" dirty="0">
                <a:solidFill>
                  <a:schemeClr val="bg1"/>
                </a:solidFill>
                <a:latin typeface="League Spartan" panose="00000800000000000000" pitchFamily="50" charset="0"/>
                <a:ea typeface="Lato" panose="020F0502020204030203" pitchFamily="34" charset="0"/>
                <a:cs typeface="Lato" panose="020F0502020204030203" pitchFamily="34" charset="0"/>
              </a:rPr>
              <a:t>Teacher </a:t>
            </a:r>
          </a:p>
          <a:p>
            <a:r>
              <a:rPr lang="en-GB" sz="2800" dirty="0">
                <a:solidFill>
                  <a:schemeClr val="bg1"/>
                </a:solidFill>
                <a:latin typeface="League Spartan" panose="00000800000000000000" pitchFamily="50" charset="0"/>
                <a:ea typeface="Lato" panose="020F0502020204030203" pitchFamily="34" charset="0"/>
                <a:cs typeface="Lato" panose="020F0502020204030203" pitchFamily="34" charset="0"/>
              </a:rPr>
              <a:t>slide</a:t>
            </a:r>
          </a:p>
        </p:txBody>
      </p:sp>
      <p:sp>
        <p:nvSpPr>
          <p:cNvPr id="9" name="Footer Placeholder 1">
            <a:extLst>
              <a:ext uri="{FF2B5EF4-FFF2-40B4-BE49-F238E27FC236}">
                <a16:creationId xmlns:a16="http://schemas.microsoft.com/office/drawing/2014/main" id="{CC19E3E8-7BD0-44A1-94E8-F53CF01D6CCD}"/>
              </a:ext>
            </a:extLst>
          </p:cNvPr>
          <p:cNvSpPr txBox="1">
            <a:spLocks/>
          </p:cNvSpPr>
          <p:nvPr/>
        </p:nvSpPr>
        <p:spPr>
          <a:xfrm>
            <a:off x="0" y="6558386"/>
            <a:ext cx="12192000" cy="307975"/>
          </a:xfrm>
          <a:prstGeom prst="rect">
            <a:avLst/>
          </a:prstGeom>
          <a:noFill/>
        </p:spPr>
        <p:txBody>
          <a:bodyPr vert="horz" lIns="91440" tIns="45720" rIns="91440" bIns="45720" rtlCol="0" anchor="ctr"/>
          <a:lstStyle>
            <a:defPPr>
              <a:defRPr lang="en-US"/>
            </a:defPPr>
            <a:lvl1pPr marL="0" algn="ctr" defTabSz="914400" rtl="0" eaLnBrk="1" latinLnBrk="0" hangingPunct="1">
              <a:defRPr sz="14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 PSHE Association 2020 	 </a:t>
            </a:r>
            <a:endParaRPr lang="en-GB" dirty="0"/>
          </a:p>
        </p:txBody>
      </p:sp>
      <p:sp>
        <p:nvSpPr>
          <p:cNvPr id="17" name="TextBox 16">
            <a:extLst>
              <a:ext uri="{FF2B5EF4-FFF2-40B4-BE49-F238E27FC236}">
                <a16:creationId xmlns:a16="http://schemas.microsoft.com/office/drawing/2014/main" id="{801F56D8-7901-4729-B505-0208C26752D4}"/>
              </a:ext>
            </a:extLst>
          </p:cNvPr>
          <p:cNvSpPr txBox="1"/>
          <p:nvPr/>
        </p:nvSpPr>
        <p:spPr>
          <a:xfrm>
            <a:off x="384820" y="1368048"/>
            <a:ext cx="7285980" cy="830997"/>
          </a:xfrm>
          <a:prstGeom prst="rect">
            <a:avLst/>
          </a:prstGeom>
          <a:noFill/>
        </p:spPr>
        <p:txBody>
          <a:bodyPr wrap="square" rtlCol="0">
            <a:spAutoFit/>
          </a:bodyPr>
          <a:lstStyle/>
          <a:p>
            <a:r>
              <a:rPr lang="en-GB" sz="2400" dirty="0">
                <a:solidFill>
                  <a:schemeClr val="bg1"/>
                </a:solidFill>
                <a:latin typeface="Lato" panose="020B0604020202020204" charset="0"/>
                <a:ea typeface="Lato" panose="020B0604020202020204" charset="0"/>
                <a:cs typeface="Lato" panose="020B0604020202020204" charset="0"/>
              </a:rPr>
              <a:t>Key information on content related to these lessons can be found in the Year 1-2 Knowledge Organiser.</a:t>
            </a:r>
            <a:endParaRPr lang="en-GB" sz="2000" dirty="0">
              <a:solidFill>
                <a:schemeClr val="bg1"/>
              </a:solidFill>
              <a:latin typeface="Lato" panose="020B0604020202020204" charset="0"/>
              <a:ea typeface="Lato" panose="020B0604020202020204" charset="0"/>
              <a:cs typeface="Lato" panose="020B0604020202020204" charset="0"/>
            </a:endParaRPr>
          </a:p>
        </p:txBody>
      </p:sp>
      <p:sp>
        <p:nvSpPr>
          <p:cNvPr id="18" name="TextBox 17">
            <a:extLst>
              <a:ext uri="{FF2B5EF4-FFF2-40B4-BE49-F238E27FC236}">
                <a16:creationId xmlns:a16="http://schemas.microsoft.com/office/drawing/2014/main" id="{3888CBB9-15C1-4C13-AB94-44EFF1CB8C50}"/>
              </a:ext>
            </a:extLst>
          </p:cNvPr>
          <p:cNvSpPr txBox="1"/>
          <p:nvPr/>
        </p:nvSpPr>
        <p:spPr>
          <a:xfrm>
            <a:off x="373225" y="2540959"/>
            <a:ext cx="5391807" cy="1938992"/>
          </a:xfrm>
          <a:prstGeom prst="rect">
            <a:avLst/>
          </a:prstGeom>
          <a:noFill/>
        </p:spPr>
        <p:txBody>
          <a:bodyPr wrap="square" rtlCol="0">
            <a:spAutoFit/>
          </a:bodyPr>
          <a:lstStyle/>
          <a:p>
            <a:r>
              <a:rPr lang="en-GB" sz="2400" dirty="0">
                <a:solidFill>
                  <a:schemeClr val="bg1"/>
                </a:solidFill>
                <a:latin typeface="Lato" panose="020B0604020202020204" charset="0"/>
                <a:ea typeface="Lato" panose="020B0604020202020204" charset="0"/>
                <a:cs typeface="Lato" panose="020B0604020202020204" charset="0"/>
              </a:rPr>
              <a:t>Advice on safe practice, dispelling common misconceptions, visitors to the classroom and other important information can be found in </a:t>
            </a:r>
            <a:r>
              <a:rPr lang="en-GB" sz="2400" i="1" dirty="0">
                <a:solidFill>
                  <a:schemeClr val="bg1"/>
                </a:solidFill>
                <a:latin typeface="Lato" panose="020B0604020202020204" charset="0"/>
                <a:ea typeface="Lato" panose="020B0604020202020204" charset="0"/>
                <a:cs typeface="Lato" panose="020B0604020202020204" charset="0"/>
              </a:rPr>
              <a:t>Teacher Guidance: Drug and alcohol education</a:t>
            </a:r>
            <a:endParaRPr lang="en-GB" sz="2000" dirty="0">
              <a:solidFill>
                <a:schemeClr val="bg1"/>
              </a:solidFill>
              <a:latin typeface="Lato" panose="020B0604020202020204" charset="0"/>
              <a:ea typeface="Lato" panose="020B0604020202020204" charset="0"/>
              <a:cs typeface="Lato" panose="020B0604020202020204" charset="0"/>
            </a:endParaRPr>
          </a:p>
        </p:txBody>
      </p:sp>
      <p:sp>
        <p:nvSpPr>
          <p:cNvPr id="22" name="TextBox 21">
            <a:extLst>
              <a:ext uri="{FF2B5EF4-FFF2-40B4-BE49-F238E27FC236}">
                <a16:creationId xmlns:a16="http://schemas.microsoft.com/office/drawing/2014/main" id="{0D92B8B4-CF23-4D45-90FE-519D8DF19F63}"/>
              </a:ext>
            </a:extLst>
          </p:cNvPr>
          <p:cNvSpPr txBox="1"/>
          <p:nvPr/>
        </p:nvSpPr>
        <p:spPr>
          <a:xfrm>
            <a:off x="384820" y="4772072"/>
            <a:ext cx="8663645" cy="1938992"/>
          </a:xfrm>
          <a:prstGeom prst="rect">
            <a:avLst/>
          </a:prstGeom>
          <a:noFill/>
        </p:spPr>
        <p:txBody>
          <a:bodyPr wrap="square" rtlCol="0">
            <a:spAutoFit/>
          </a:bodyPr>
          <a:lstStyle/>
          <a:p>
            <a:r>
              <a:rPr lang="en-GB" sz="2400" dirty="0">
                <a:solidFill>
                  <a:schemeClr val="bg1"/>
                </a:solidFill>
                <a:latin typeface="Lato" panose="020B0604020202020204" charset="0"/>
                <a:ea typeface="Lato" panose="020B0604020202020204" charset="0"/>
                <a:cs typeface="Lato" panose="020B0604020202020204" charset="0"/>
              </a:rPr>
              <a:t>Data sources to inform your planning can be found within our document that outlines the approach of these lessons </a:t>
            </a:r>
            <a:r>
              <a:rPr lang="en-GB" sz="2400" i="1" dirty="0">
                <a:solidFill>
                  <a:schemeClr val="bg1"/>
                </a:solidFill>
                <a:latin typeface="Lato" panose="020B0604020202020204" charset="0"/>
                <a:ea typeface="Lato" panose="020B0604020202020204" charset="0"/>
                <a:cs typeface="Lato" panose="020B0604020202020204" charset="0"/>
              </a:rPr>
              <a:t>Evidence Review: Effective drug and alcohol education, </a:t>
            </a:r>
            <a:r>
              <a:rPr lang="en-GB" sz="2400" dirty="0">
                <a:solidFill>
                  <a:schemeClr val="bg1"/>
                </a:solidFill>
                <a:latin typeface="Lato" panose="020B0604020202020204" charset="0"/>
                <a:ea typeface="Lato" panose="020B0604020202020204" charset="0"/>
                <a:cs typeface="Lato" panose="020B0604020202020204" charset="0"/>
              </a:rPr>
              <a:t>along with advice regarding how to talk to young people about addiction, dependency and problematic substance use.</a:t>
            </a:r>
            <a:endParaRPr lang="en-GB" sz="2000" dirty="0">
              <a:solidFill>
                <a:schemeClr val="bg1"/>
              </a:solidFill>
              <a:latin typeface="Lato" panose="020B0604020202020204" charset="0"/>
              <a:ea typeface="Lato" panose="020B0604020202020204" charset="0"/>
              <a:cs typeface="Lato" panose="020B0604020202020204" charset="0"/>
            </a:endParaRPr>
          </a:p>
        </p:txBody>
      </p:sp>
      <p:pic>
        <p:nvPicPr>
          <p:cNvPr id="19" name="Picture 18">
            <a:extLst>
              <a:ext uri="{FF2B5EF4-FFF2-40B4-BE49-F238E27FC236}">
                <a16:creationId xmlns:a16="http://schemas.microsoft.com/office/drawing/2014/main" id="{3D4F9850-ACAF-4F5C-804F-27D89155EB3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12400" y="5092700"/>
            <a:ext cx="2044700" cy="2044700"/>
          </a:xfrm>
          <a:prstGeom prst="rect">
            <a:avLst/>
          </a:prstGeom>
        </p:spPr>
      </p:pic>
      <p:pic>
        <p:nvPicPr>
          <p:cNvPr id="21" name="Picture 20">
            <a:hlinkClick r:id="rId4"/>
            <a:extLst>
              <a:ext uri="{FF2B5EF4-FFF2-40B4-BE49-F238E27FC236}">
                <a16:creationId xmlns:a16="http://schemas.microsoft.com/office/drawing/2014/main" id="{6D87FCAE-533F-486A-9DAE-DB11919A558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593823" y="2527132"/>
            <a:ext cx="1425259" cy="20160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Picture 22">
            <a:extLst>
              <a:ext uri="{FF2B5EF4-FFF2-40B4-BE49-F238E27FC236}">
                <a16:creationId xmlns:a16="http://schemas.microsoft.com/office/drawing/2014/main" id="{6F2671F2-8E81-4FA5-8DBA-CEB72E7D7249}"/>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944123" y="4521391"/>
            <a:ext cx="1522664" cy="2153833"/>
          </a:xfrm>
          <a:prstGeom prst="rect">
            <a:avLst/>
          </a:prstGeom>
          <a:ln>
            <a:noFill/>
          </a:ln>
          <a:effectLst>
            <a:outerShdw blurRad="292100" dist="139700" dir="2700000" algn="tl" rotWithShape="0">
              <a:srgbClr val="333333">
                <a:alpha val="65000"/>
              </a:srgbClr>
            </a:outerShdw>
          </a:effectLst>
        </p:spPr>
      </p:pic>
      <p:pic>
        <p:nvPicPr>
          <p:cNvPr id="24" name="Picture 23">
            <a:hlinkClick r:id="rId4"/>
            <a:extLst>
              <a:ext uri="{FF2B5EF4-FFF2-40B4-BE49-F238E27FC236}">
                <a16:creationId xmlns:a16="http://schemas.microsoft.com/office/drawing/2014/main" id="{79A6F1ED-6D6C-4972-96F0-7E39EAD1507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575403" y="1416086"/>
            <a:ext cx="3424030" cy="2420636"/>
          </a:xfrm>
          <a:prstGeom prst="rect">
            <a:avLst/>
          </a:prstGeom>
        </p:spPr>
      </p:pic>
    </p:spTree>
    <p:extLst>
      <p:ext uri="{BB962C8B-B14F-4D97-AF65-F5344CB8AC3E}">
        <p14:creationId xmlns:p14="http://schemas.microsoft.com/office/powerpoint/2010/main" val="26078978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10" name="Straight Connector 9"/>
          <p:cNvCxnSpPr/>
          <p:nvPr/>
        </p:nvCxnSpPr>
        <p:spPr>
          <a:xfrm>
            <a:off x="365767" y="136634"/>
            <a:ext cx="0" cy="6721366"/>
          </a:xfrm>
          <a:prstGeom prst="line">
            <a:avLst/>
          </a:prstGeom>
          <a:ln w="47625">
            <a:solidFill>
              <a:srgbClr val="95519E"/>
            </a:solidFill>
          </a:ln>
        </p:spPr>
        <p:style>
          <a:lnRef idx="1">
            <a:schemeClr val="accent1"/>
          </a:lnRef>
          <a:fillRef idx="0">
            <a:schemeClr val="accent1"/>
          </a:fillRef>
          <a:effectRef idx="0">
            <a:schemeClr val="accent1"/>
          </a:effectRef>
          <a:fontRef idx="minor">
            <a:schemeClr val="tx1"/>
          </a:fontRef>
        </p:style>
      </p:cxnSp>
      <p:graphicFrame>
        <p:nvGraphicFramePr>
          <p:cNvPr id="8" name="Table 7"/>
          <p:cNvGraphicFramePr>
            <a:graphicFrameLocks noGrp="1"/>
          </p:cNvGraphicFramePr>
          <p:nvPr>
            <p:extLst/>
          </p:nvPr>
        </p:nvGraphicFramePr>
        <p:xfrm>
          <a:off x="218449" y="66561"/>
          <a:ext cx="9786975" cy="1666612"/>
        </p:xfrm>
        <a:graphic>
          <a:graphicData uri="http://schemas.openxmlformats.org/drawingml/2006/table">
            <a:tbl>
              <a:tblPr firstRow="1" firstCol="1" bandRow="1"/>
              <a:tblGrid>
                <a:gridCol w="4922848">
                  <a:extLst>
                    <a:ext uri="{9D8B030D-6E8A-4147-A177-3AD203B41FA5}">
                      <a16:colId xmlns:a16="http://schemas.microsoft.com/office/drawing/2014/main" val="3955450005"/>
                    </a:ext>
                  </a:extLst>
                </a:gridCol>
                <a:gridCol w="4864127">
                  <a:extLst>
                    <a:ext uri="{9D8B030D-6E8A-4147-A177-3AD203B41FA5}">
                      <a16:colId xmlns:a16="http://schemas.microsoft.com/office/drawing/2014/main" val="2312097304"/>
                    </a:ext>
                  </a:extLst>
                </a:gridCol>
              </a:tblGrid>
              <a:tr h="1049727">
                <a:tc gridSpan="2">
                  <a:txBody>
                    <a:bodyPr/>
                    <a:lstStyle/>
                    <a:p>
                      <a:pPr marL="107950" marR="109855" algn="l">
                        <a:lnSpc>
                          <a:spcPct val="107000"/>
                        </a:lnSpc>
                        <a:spcBef>
                          <a:spcPts val="300"/>
                        </a:spcBef>
                        <a:spcAft>
                          <a:spcPts val="300"/>
                        </a:spcAft>
                        <a:tabLst>
                          <a:tab pos="2092960" algn="ctr"/>
                          <a:tab pos="4186555" algn="r"/>
                        </a:tabLst>
                      </a:pPr>
                      <a:endParaRPr lang="en-GB" sz="5400" b="0" dirty="0">
                        <a:solidFill>
                          <a:schemeClr val="bg1"/>
                        </a:solidFill>
                        <a:effectLst/>
                        <a:latin typeface="League Spartan" panose="00000800000000000000" pitchFamily="50" charset="0"/>
                        <a:ea typeface="Lato" panose="020F0502020204030203" pitchFamily="34" charset="0"/>
                        <a:cs typeface="Lato" panose="020F0502020204030203" pitchFamily="34" charset="0"/>
                      </a:endParaRPr>
                    </a:p>
                  </a:txBody>
                  <a:tcPr marL="68580" marR="68580" marT="0" marB="0">
                    <a:lnL>
                      <a:noFill/>
                    </a:lnL>
                    <a:lnR>
                      <a:noFill/>
                    </a:lnR>
                    <a:lnT>
                      <a:noFill/>
                    </a:lnT>
                    <a:lnB w="12700" cap="flat" cmpd="sng" algn="ctr">
                      <a:solidFill>
                        <a:srgbClr val="95519E"/>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27983487"/>
                  </a:ext>
                </a:extLst>
              </a:tr>
              <a:tr h="220078">
                <a:tc>
                  <a:txBody>
                    <a:bodyPr/>
                    <a:lstStyle/>
                    <a:p>
                      <a:pPr marL="107950" marR="109855" algn="ctr">
                        <a:lnSpc>
                          <a:spcPct val="107000"/>
                        </a:lnSpc>
                        <a:spcBef>
                          <a:spcPts val="200"/>
                        </a:spcBef>
                        <a:spcAft>
                          <a:spcPts val="200"/>
                        </a:spcAft>
                      </a:pPr>
                      <a:endParaRPr lang="en-GB" sz="1800" dirty="0">
                        <a:solidFill>
                          <a:srgbClr val="95519E"/>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nchor="ctr">
                    <a:lnL>
                      <a:noFill/>
                    </a:lnL>
                    <a:lnR w="12700" cap="flat" cmpd="sng" algn="ctr">
                      <a:solidFill>
                        <a:srgbClr val="95519E"/>
                      </a:solidFill>
                      <a:prstDash val="solid"/>
                      <a:round/>
                      <a:headEnd type="none" w="med" len="med"/>
                      <a:tailEnd type="none" w="med" len="med"/>
                    </a:lnR>
                    <a:lnT w="12700" cap="flat" cmpd="sng" algn="ctr">
                      <a:solidFill>
                        <a:srgbClr val="95519E"/>
                      </a:solidFill>
                      <a:prstDash val="solid"/>
                      <a:round/>
                      <a:headEnd type="none" w="med" len="med"/>
                      <a:tailEnd type="none" w="med" len="med"/>
                    </a:lnT>
                    <a:lnB w="12700" cap="flat" cmpd="sng" algn="ctr">
                      <a:solidFill>
                        <a:srgbClr val="95519E"/>
                      </a:solidFill>
                      <a:prstDash val="solid"/>
                      <a:round/>
                      <a:headEnd type="none" w="med" len="med"/>
                      <a:tailEnd type="none" w="med" len="med"/>
                    </a:lnB>
                  </a:tcPr>
                </a:tc>
                <a:tc>
                  <a:txBody>
                    <a:bodyPr/>
                    <a:lstStyle/>
                    <a:p>
                      <a:pPr marL="107950" marR="109855" algn="ctr">
                        <a:lnSpc>
                          <a:spcPct val="107000"/>
                        </a:lnSpc>
                        <a:spcBef>
                          <a:spcPts val="200"/>
                        </a:spcBef>
                        <a:spcAft>
                          <a:spcPts val="200"/>
                        </a:spcAft>
                        <a:tabLst>
                          <a:tab pos="2092960" algn="ctr"/>
                          <a:tab pos="4186555" algn="r"/>
                        </a:tabLst>
                      </a:pPr>
                      <a:endParaRPr lang="en-GB" sz="1800" dirty="0">
                        <a:solidFill>
                          <a:srgbClr val="95519E"/>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nchor="ctr">
                    <a:lnL w="12700" cap="flat" cmpd="sng" algn="ctr">
                      <a:solidFill>
                        <a:srgbClr val="95519E"/>
                      </a:solidFill>
                      <a:prstDash val="solid"/>
                      <a:round/>
                      <a:headEnd type="none" w="med" len="med"/>
                      <a:tailEnd type="none" w="med" len="med"/>
                    </a:lnL>
                    <a:lnR>
                      <a:noFill/>
                    </a:lnR>
                    <a:lnT w="12700" cap="flat" cmpd="sng" algn="ctr">
                      <a:solidFill>
                        <a:srgbClr val="95519E"/>
                      </a:solidFill>
                      <a:prstDash val="solid"/>
                      <a:round/>
                      <a:headEnd type="none" w="med" len="med"/>
                      <a:tailEnd type="none" w="med" len="med"/>
                    </a:lnT>
                    <a:lnB w="12700" cap="flat" cmpd="sng" algn="ctr">
                      <a:solidFill>
                        <a:srgbClr val="95519E"/>
                      </a:solidFill>
                      <a:prstDash val="solid"/>
                      <a:round/>
                      <a:headEnd type="none" w="med" len="med"/>
                      <a:tailEnd type="none" w="med" len="med"/>
                    </a:lnB>
                  </a:tcPr>
                </a:tc>
                <a:extLst>
                  <a:ext uri="{0D108BD9-81ED-4DB2-BD59-A6C34878D82A}">
                    <a16:rowId xmlns:a16="http://schemas.microsoft.com/office/drawing/2014/main" val="1194147248"/>
                  </a:ext>
                </a:extLst>
              </a:tr>
              <a:tr h="264179">
                <a:tc>
                  <a:txBody>
                    <a:bodyPr/>
                    <a:lstStyle/>
                    <a:p>
                      <a:pPr marL="228600" marR="109855" algn="just">
                        <a:lnSpc>
                          <a:spcPct val="107000"/>
                        </a:lnSpc>
                        <a:spcBef>
                          <a:spcPts val="300"/>
                        </a:spcBef>
                        <a:spcAft>
                          <a:spcPts val="300"/>
                        </a:spcAft>
                      </a:pPr>
                      <a:endParaRPr lang="en-GB" sz="1100" dirty="0">
                        <a:solidFill>
                          <a:srgbClr val="95519E"/>
                        </a:solidFill>
                        <a:effectLst/>
                        <a:latin typeface="Calibri" panose="020F0502020204030204" pitchFamily="34" charset="0"/>
                        <a:ea typeface="Calibri" panose="020F0502020204030204" pitchFamily="34" charset="0"/>
                        <a:cs typeface="Times New Roman" panose="02020603050405020304" pitchFamily="18" charset="0"/>
                      </a:endParaRPr>
                    </a:p>
                  </a:txBody>
                  <a:tcPr marL="180000" marR="68580" marT="144000" marB="0">
                    <a:lnL>
                      <a:noFill/>
                    </a:lnL>
                    <a:lnR w="12700" cap="flat" cmpd="sng" algn="ctr">
                      <a:solidFill>
                        <a:srgbClr val="95519E"/>
                      </a:solidFill>
                      <a:prstDash val="solid"/>
                      <a:round/>
                      <a:headEnd type="none" w="med" len="med"/>
                      <a:tailEnd type="none" w="med" len="med"/>
                    </a:lnR>
                    <a:lnT w="12700" cap="flat" cmpd="sng" algn="ctr">
                      <a:solidFill>
                        <a:srgbClr val="95519E"/>
                      </a:solidFill>
                      <a:prstDash val="solid"/>
                      <a:round/>
                      <a:headEnd type="none" w="med" len="med"/>
                      <a:tailEnd type="none" w="med" len="med"/>
                    </a:lnT>
                    <a:lnB>
                      <a:noFill/>
                    </a:lnB>
                  </a:tcPr>
                </a:tc>
                <a:tc>
                  <a:txBody>
                    <a:bodyPr/>
                    <a:lstStyle/>
                    <a:p>
                      <a:pPr marL="0" marR="107950" lvl="0" indent="0">
                        <a:lnSpc>
                          <a:spcPct val="107000"/>
                        </a:lnSpc>
                        <a:spcBef>
                          <a:spcPts val="300"/>
                        </a:spcBef>
                        <a:spcAft>
                          <a:spcPts val="300"/>
                        </a:spcAft>
                        <a:buClr>
                          <a:srgbClr val="9865AF"/>
                        </a:buClr>
                        <a:buFont typeface="+mj-lt"/>
                        <a:buNone/>
                      </a:pPr>
                      <a:endParaRPr lang="en-GB" sz="1100" dirty="0">
                        <a:solidFill>
                          <a:srgbClr val="95519E"/>
                        </a:solidFill>
                        <a:effectLst/>
                        <a:latin typeface="Calibri" panose="020F0502020204030204" pitchFamily="34" charset="0"/>
                        <a:ea typeface="Calibri" panose="020F0502020204030204" pitchFamily="34" charset="0"/>
                        <a:cs typeface="Times New Roman" panose="02020603050405020304" pitchFamily="18" charset="0"/>
                      </a:endParaRPr>
                    </a:p>
                  </a:txBody>
                  <a:tcPr marL="180000" marR="68580" marT="144000" marB="0">
                    <a:lnL w="12700" cap="flat" cmpd="sng" algn="ctr">
                      <a:solidFill>
                        <a:srgbClr val="95519E"/>
                      </a:solidFill>
                      <a:prstDash val="solid"/>
                      <a:round/>
                      <a:headEnd type="none" w="med" len="med"/>
                      <a:tailEnd type="none" w="med" len="med"/>
                    </a:lnL>
                    <a:lnR>
                      <a:noFill/>
                    </a:lnR>
                    <a:lnT w="12700" cap="flat" cmpd="sng" algn="ctr">
                      <a:solidFill>
                        <a:srgbClr val="95519E"/>
                      </a:solidFill>
                      <a:prstDash val="solid"/>
                      <a:round/>
                      <a:headEnd type="none" w="med" len="med"/>
                      <a:tailEnd type="none" w="med" len="med"/>
                    </a:lnT>
                    <a:lnB>
                      <a:noFill/>
                    </a:lnB>
                  </a:tcPr>
                </a:tc>
                <a:extLst>
                  <a:ext uri="{0D108BD9-81ED-4DB2-BD59-A6C34878D82A}">
                    <a16:rowId xmlns:a16="http://schemas.microsoft.com/office/drawing/2014/main" val="3417556032"/>
                  </a:ext>
                </a:extLst>
              </a:tr>
            </a:tbl>
          </a:graphicData>
        </a:graphic>
      </p:graphicFrame>
      <p:sp>
        <p:nvSpPr>
          <p:cNvPr id="14" name="Rectangle 4"/>
          <p:cNvSpPr>
            <a:spLocks noChangeArrowheads="1"/>
          </p:cNvSpPr>
          <p:nvPr/>
        </p:nvSpPr>
        <p:spPr bwMode="auto">
          <a:xfrm>
            <a:off x="0" y="8640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800" b="0" i="0" u="none" strike="noStrike" cap="none" normalizeH="0" baseline="0">
                <a:ln>
                  <a:noFill/>
                </a:ln>
                <a:solidFill>
                  <a:schemeClr val="tx1"/>
                </a:solidFill>
                <a:effectLst/>
                <a:latin typeface="Arial" panose="020B0604020202020204" pitchFamily="34" charset="0"/>
              </a:rPr>
              <a:t/>
            </a:r>
            <a:br>
              <a:rPr kumimoji="0" lang="en-GB" altLang="en-US" sz="1800" b="0" i="0" u="none" strike="noStrike" cap="none" normalizeH="0" baseline="0">
                <a:ln>
                  <a:noFill/>
                </a:ln>
                <a:solidFill>
                  <a:schemeClr val="tx1"/>
                </a:solidFill>
                <a:effectLst/>
                <a:latin typeface="Arial" panose="020B0604020202020204" pitchFamily="34" charset="0"/>
              </a:rPr>
            </a:br>
            <a:endParaRPr kumimoji="0" lang="en-GB" altLang="en-US" sz="1800" b="0" i="0" u="none" strike="noStrike" cap="none" normalizeH="0" baseline="0">
              <a:ln>
                <a:noFill/>
              </a:ln>
              <a:solidFill>
                <a:schemeClr val="tx1"/>
              </a:solidFill>
              <a:effectLst/>
              <a:latin typeface="Arial" panose="020B0604020202020204" pitchFamily="34" charset="0"/>
            </a:endParaRPr>
          </a:p>
        </p:txBody>
      </p:sp>
      <p:sp>
        <p:nvSpPr>
          <p:cNvPr id="2" name="Slide Number Placeholder 1"/>
          <p:cNvSpPr>
            <a:spLocks noGrp="1"/>
          </p:cNvSpPr>
          <p:nvPr>
            <p:ph type="sldNum" sz="quarter" idx="12"/>
          </p:nvPr>
        </p:nvSpPr>
        <p:spPr/>
        <p:txBody>
          <a:bodyPr/>
          <a:lstStyle/>
          <a:p>
            <a:fld id="{2D651D86-383D-45DB-A701-76B5BFCFE28F}" type="slidenum">
              <a:rPr lang="en-GB" smtClean="0"/>
              <a:t>6</a:t>
            </a:fld>
            <a:endParaRPr lang="en-GB" dirty="0"/>
          </a:p>
        </p:txBody>
      </p:sp>
      <p:sp>
        <p:nvSpPr>
          <p:cNvPr id="13" name="TextBox 12"/>
          <p:cNvSpPr txBox="1"/>
          <p:nvPr/>
        </p:nvSpPr>
        <p:spPr>
          <a:xfrm>
            <a:off x="513085" y="2800357"/>
            <a:ext cx="9010925" cy="3785652"/>
          </a:xfrm>
          <a:prstGeom prst="rect">
            <a:avLst/>
          </a:prstGeom>
          <a:solidFill>
            <a:schemeClr val="bg1"/>
          </a:solidFill>
        </p:spPr>
        <p:txBody>
          <a:bodyPr wrap="square" rtlCol="0">
            <a:spAutoFit/>
          </a:bodyPr>
          <a:lstStyle/>
          <a:p>
            <a:pPr lvl="3"/>
            <a:endParaRPr lang="en-GB" sz="1600" b="1" dirty="0">
              <a:latin typeface="Gill Sans MT" panose="020B0502020104020203" pitchFamily="34" charset="0"/>
            </a:endParaRPr>
          </a:p>
          <a:p>
            <a:pPr lvl="3"/>
            <a:r>
              <a:rPr lang="en-GB" sz="3200" b="1" dirty="0">
                <a:latin typeface="League Spartan" panose="00000800000000000000" pitchFamily="50" charset="0"/>
              </a:rPr>
              <a:t>Learning outcomes</a:t>
            </a:r>
          </a:p>
          <a:p>
            <a:pPr lvl="1"/>
            <a:endParaRPr lang="en-GB" sz="1100" b="1" dirty="0">
              <a:latin typeface="Gill Sans MT" panose="020B0502020104020203" pitchFamily="34" charset="0"/>
            </a:endParaRPr>
          </a:p>
          <a:p>
            <a:pPr lvl="1"/>
            <a:endParaRPr lang="en-GB" sz="1100" b="1" dirty="0">
              <a:latin typeface="Gill Sans MT" panose="020B0502020104020203" pitchFamily="34" charset="0"/>
            </a:endParaRPr>
          </a:p>
          <a:p>
            <a:pPr lvl="1"/>
            <a:endParaRPr lang="en-GB" sz="1100" b="1" dirty="0">
              <a:latin typeface="Gill Sans MT" panose="020B0502020104020203" pitchFamily="34" charset="0"/>
            </a:endParaRPr>
          </a:p>
          <a:p>
            <a:r>
              <a:rPr lang="en-GB" b="1" dirty="0">
                <a:latin typeface="League Spartan" panose="00000800000000000000" pitchFamily="50" charset="0"/>
              </a:rPr>
              <a:t>Pupils will be able to:</a:t>
            </a:r>
          </a:p>
          <a:p>
            <a:pPr lvl="3"/>
            <a:endParaRPr lang="en-GB" b="1" dirty="0">
              <a:latin typeface="Lato" panose="020B0604020202020204" charset="0"/>
              <a:ea typeface="Lato" panose="020B0604020202020204" charset="0"/>
              <a:cs typeface="Lato" panose="020B0604020202020204" charset="0"/>
            </a:endParaRPr>
          </a:p>
          <a:p>
            <a:pPr marL="914400" lvl="1" indent="-457200" algn="just">
              <a:spcAft>
                <a:spcPts val="600"/>
              </a:spcAft>
              <a:buSzPct val="202000"/>
              <a:buBlip>
                <a:blip r:embed="rId3"/>
              </a:buBlip>
            </a:pPr>
            <a:r>
              <a:rPr lang="en-GB" dirty="0">
                <a:latin typeface="Lato" panose="020B0604020202020204" charset="0"/>
                <a:ea typeface="Lato" panose="020B0604020202020204" charset="0"/>
                <a:cs typeface="Lato" panose="020B0604020202020204" charset="0"/>
              </a:rPr>
              <a:t>identify what can make people feel better if not feeling well</a:t>
            </a:r>
          </a:p>
          <a:p>
            <a:pPr marL="914400" lvl="1" indent="-457200" algn="just">
              <a:spcAft>
                <a:spcPts val="600"/>
              </a:spcAft>
              <a:buSzPct val="202000"/>
              <a:buBlip>
                <a:blip r:embed="rId3"/>
              </a:buBlip>
            </a:pPr>
            <a:r>
              <a:rPr lang="en-GB" dirty="0">
                <a:latin typeface="Lato" panose="020B0604020202020204" charset="0"/>
                <a:ea typeface="Lato" panose="020B0604020202020204" charset="0"/>
                <a:cs typeface="Lato" panose="020B0604020202020204" charset="0"/>
              </a:rPr>
              <a:t>explain that medicines come in different forms and are used in different ways</a:t>
            </a:r>
          </a:p>
          <a:p>
            <a:pPr marL="914400" lvl="1" indent="-457200" algn="just">
              <a:spcAft>
                <a:spcPts val="600"/>
              </a:spcAft>
              <a:buSzPct val="202000"/>
              <a:buBlip>
                <a:blip r:embed="rId3"/>
              </a:buBlip>
            </a:pPr>
            <a:r>
              <a:rPr lang="en-GB" dirty="0">
                <a:latin typeface="Lato" panose="020B0604020202020204" charset="0"/>
                <a:ea typeface="Lato" panose="020B0604020202020204" charset="0"/>
                <a:cs typeface="Lato" panose="020B0604020202020204" charset="0"/>
              </a:rPr>
              <a:t>recognise that some medicines, such as vaccinations, can help prevent illness and disease and that some people need to take medicines every day to help them to stay healthy </a:t>
            </a:r>
          </a:p>
          <a:p>
            <a:pPr marL="914400" lvl="1" indent="-457200">
              <a:spcAft>
                <a:spcPts val="600"/>
              </a:spcAft>
              <a:buSzPct val="202000"/>
              <a:buBlip>
                <a:blip r:embed="rId3"/>
              </a:buBlip>
            </a:pPr>
            <a:r>
              <a:rPr lang="en-GB" dirty="0">
                <a:latin typeface="Lato" panose="020B0604020202020204" charset="0"/>
                <a:ea typeface="Lato" panose="020B0604020202020204" charset="0"/>
                <a:cs typeface="Lato" panose="020B0604020202020204" charset="0"/>
              </a:rPr>
              <a:t>identify who helps people to stay healthy and what they do</a:t>
            </a:r>
            <a:endParaRPr lang="en-GB" b="1" dirty="0">
              <a:latin typeface="League Spartan" panose="00000800000000000000" pitchFamily="50" charset="0"/>
            </a:endParaRPr>
          </a:p>
        </p:txBody>
      </p:sp>
      <p:sp>
        <p:nvSpPr>
          <p:cNvPr id="16" name="TextBox 15"/>
          <p:cNvSpPr txBox="1"/>
          <p:nvPr/>
        </p:nvSpPr>
        <p:spPr>
          <a:xfrm>
            <a:off x="513085" y="538199"/>
            <a:ext cx="9010925" cy="2085186"/>
          </a:xfrm>
          <a:prstGeom prst="rect">
            <a:avLst/>
          </a:prstGeom>
          <a:solidFill>
            <a:schemeClr val="bg1"/>
          </a:solidFill>
        </p:spPr>
        <p:txBody>
          <a:bodyPr wrap="square" rtlCol="0">
            <a:spAutoFit/>
          </a:bodyPr>
          <a:lstStyle/>
          <a:p>
            <a:pPr lvl="3"/>
            <a:endParaRPr lang="en-GB" sz="1600" b="1" dirty="0">
              <a:latin typeface="Gill Sans MT" panose="020B0502020104020203" pitchFamily="34" charset="0"/>
            </a:endParaRPr>
          </a:p>
          <a:p>
            <a:pPr lvl="3"/>
            <a:r>
              <a:rPr lang="en-GB" sz="3200" b="1" dirty="0">
                <a:latin typeface="League Spartan" panose="00000800000000000000" pitchFamily="50" charset="0"/>
              </a:rPr>
              <a:t>Learning objective</a:t>
            </a:r>
          </a:p>
          <a:p>
            <a:pPr lvl="3"/>
            <a:endParaRPr lang="en-GB" sz="1600" b="1" dirty="0">
              <a:latin typeface="Gill Sans MT" panose="020B0502020104020203" pitchFamily="34" charset="0"/>
            </a:endParaRPr>
          </a:p>
          <a:p>
            <a:pPr lvl="3"/>
            <a:endParaRPr lang="en-GB" sz="400" b="1" dirty="0">
              <a:latin typeface="Gill Sans MT" panose="020B0502020104020203" pitchFamily="34" charset="0"/>
            </a:endParaRPr>
          </a:p>
          <a:p>
            <a:pPr marL="457200" indent="-457200">
              <a:lnSpc>
                <a:spcPct val="150000"/>
              </a:lnSpc>
              <a:buSzPct val="202000"/>
              <a:buBlip>
                <a:blip r:embed="rId3"/>
              </a:buBlip>
            </a:pPr>
            <a:r>
              <a:rPr lang="en-GB" b="1" dirty="0" smtClean="0">
                <a:latin typeface="League Spartan" panose="020B0604020202020204" charset="0"/>
              </a:rPr>
              <a:t>To learn about medicines, </a:t>
            </a:r>
            <a:r>
              <a:rPr lang="en-GB" b="1" dirty="0">
                <a:latin typeface="League Spartan" panose="020B0604020202020204" charset="0"/>
              </a:rPr>
              <a:t>and the people who help them to stay healthy</a:t>
            </a:r>
          </a:p>
          <a:p>
            <a:pPr>
              <a:lnSpc>
                <a:spcPct val="150000"/>
              </a:lnSpc>
              <a:buSzPct val="202000"/>
            </a:pPr>
            <a:endParaRPr lang="en-GB" sz="500" dirty="0">
              <a:latin typeface="League Spartan" panose="020B0604020202020204" charset="0"/>
              <a:ea typeface="Lato" panose="020F0502020204030203" pitchFamily="34" charset="0"/>
              <a:cs typeface="Lato" panose="020F0502020204030203" pitchFamily="34" charset="0"/>
            </a:endParaRPr>
          </a:p>
        </p:txBody>
      </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7211" y="538199"/>
            <a:ext cx="962364" cy="962364"/>
          </a:xfrm>
          <a:prstGeom prst="rect">
            <a:avLst/>
          </a:prstGeom>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l="10502" r="10174"/>
          <a:stretch/>
        </p:blipFill>
        <p:spPr>
          <a:xfrm>
            <a:off x="687044" y="2800357"/>
            <a:ext cx="877333" cy="1001704"/>
          </a:xfrm>
          <a:prstGeom prst="rect">
            <a:avLst/>
          </a:prstGeom>
        </p:spPr>
      </p:pic>
      <p:sp>
        <p:nvSpPr>
          <p:cNvPr id="15" name="TextBox 14"/>
          <p:cNvSpPr txBox="1"/>
          <p:nvPr/>
        </p:nvSpPr>
        <p:spPr>
          <a:xfrm>
            <a:off x="9869891" y="257494"/>
            <a:ext cx="2110827" cy="954107"/>
          </a:xfrm>
          <a:prstGeom prst="rect">
            <a:avLst/>
          </a:prstGeom>
          <a:solidFill>
            <a:srgbClr val="95519E"/>
          </a:solidFill>
          <a:ln>
            <a:solidFill>
              <a:schemeClr val="bg1"/>
            </a:solidFill>
            <a:prstDash val="dash"/>
          </a:ln>
        </p:spPr>
        <p:txBody>
          <a:bodyPr wrap="square" rtlCol="0" anchor="ctr" anchorCtr="1">
            <a:spAutoFit/>
          </a:bodyPr>
          <a:lstStyle/>
          <a:p>
            <a:r>
              <a:rPr lang="en-GB" sz="2800" dirty="0">
                <a:solidFill>
                  <a:schemeClr val="bg1"/>
                </a:solidFill>
                <a:latin typeface="League Spartan" panose="00000800000000000000" pitchFamily="50" charset="0"/>
                <a:ea typeface="Lato" panose="020F0502020204030203" pitchFamily="34" charset="0"/>
                <a:cs typeface="Lato" panose="020F0502020204030203" pitchFamily="34" charset="0"/>
              </a:rPr>
              <a:t>Teacher </a:t>
            </a:r>
          </a:p>
          <a:p>
            <a:r>
              <a:rPr lang="en-GB" sz="2800" dirty="0">
                <a:solidFill>
                  <a:schemeClr val="bg1"/>
                </a:solidFill>
                <a:latin typeface="League Spartan" panose="00000800000000000000" pitchFamily="50" charset="0"/>
                <a:ea typeface="Lato" panose="020F0502020204030203" pitchFamily="34" charset="0"/>
                <a:cs typeface="Lato" panose="020F0502020204030203" pitchFamily="34" charset="0"/>
              </a:rPr>
              <a:t>slide</a:t>
            </a:r>
          </a:p>
        </p:txBody>
      </p:sp>
      <p:sp>
        <p:nvSpPr>
          <p:cNvPr id="12" name="Footer Placeholder 1">
            <a:extLst>
              <a:ext uri="{FF2B5EF4-FFF2-40B4-BE49-F238E27FC236}">
                <a16:creationId xmlns:a16="http://schemas.microsoft.com/office/drawing/2014/main" id="{A63B0EC3-D7D8-4342-9241-15ADE792EBBA}"/>
              </a:ext>
            </a:extLst>
          </p:cNvPr>
          <p:cNvSpPr txBox="1">
            <a:spLocks/>
          </p:cNvSpPr>
          <p:nvPr/>
        </p:nvSpPr>
        <p:spPr>
          <a:xfrm>
            <a:off x="0" y="6558386"/>
            <a:ext cx="12192000" cy="307975"/>
          </a:xfrm>
          <a:prstGeom prst="rect">
            <a:avLst/>
          </a:prstGeom>
          <a:noFill/>
        </p:spPr>
        <p:txBody>
          <a:bodyPr vert="horz" lIns="91440" tIns="45720" rIns="91440" bIns="45720" rtlCol="0" anchor="ctr"/>
          <a:lstStyle>
            <a:defPPr>
              <a:defRPr lang="en-US"/>
            </a:defPPr>
            <a:lvl1pPr marL="0" algn="ctr" defTabSz="914400" rtl="0" eaLnBrk="1" latinLnBrk="0" hangingPunct="1">
              <a:defRPr sz="14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 PSHE Association 2020 	 </a:t>
            </a:r>
            <a:endParaRPr lang="en-GB" dirty="0"/>
          </a:p>
        </p:txBody>
      </p:sp>
      <p:pic>
        <p:nvPicPr>
          <p:cNvPr id="19" name="Picture 18">
            <a:extLst>
              <a:ext uri="{FF2B5EF4-FFF2-40B4-BE49-F238E27FC236}">
                <a16:creationId xmlns:a16="http://schemas.microsoft.com/office/drawing/2014/main" id="{D098E1DD-72E2-44C6-B071-5AB2FD8B758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312400" y="5092700"/>
            <a:ext cx="2044700" cy="2044700"/>
          </a:xfrm>
          <a:prstGeom prst="rect">
            <a:avLst/>
          </a:prstGeom>
        </p:spPr>
      </p:pic>
    </p:spTree>
    <p:extLst>
      <p:ext uri="{BB962C8B-B14F-4D97-AF65-F5344CB8AC3E}">
        <p14:creationId xmlns:p14="http://schemas.microsoft.com/office/powerpoint/2010/main" val="12446603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10" name="Straight Connector 9"/>
          <p:cNvCxnSpPr/>
          <p:nvPr/>
        </p:nvCxnSpPr>
        <p:spPr>
          <a:xfrm>
            <a:off x="365767" y="115614"/>
            <a:ext cx="0" cy="6547945"/>
          </a:xfrm>
          <a:prstGeom prst="line">
            <a:avLst/>
          </a:prstGeom>
          <a:ln w="47625">
            <a:solidFill>
              <a:srgbClr val="95519E"/>
            </a:solidFill>
          </a:ln>
        </p:spPr>
        <p:style>
          <a:lnRef idx="1">
            <a:schemeClr val="accent1"/>
          </a:lnRef>
          <a:fillRef idx="0">
            <a:schemeClr val="accent1"/>
          </a:fillRef>
          <a:effectRef idx="0">
            <a:schemeClr val="accent1"/>
          </a:effectRef>
          <a:fontRef idx="minor">
            <a:schemeClr val="tx1"/>
          </a:fontRef>
        </p:style>
      </p:cxnSp>
      <p:sp>
        <p:nvSpPr>
          <p:cNvPr id="14" name="Rectangle 4"/>
          <p:cNvSpPr>
            <a:spLocks noChangeArrowheads="1"/>
          </p:cNvSpPr>
          <p:nvPr/>
        </p:nvSpPr>
        <p:spPr bwMode="auto">
          <a:xfrm>
            <a:off x="0" y="8640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800" b="0" i="0" u="none" strike="noStrike" cap="none" normalizeH="0" baseline="0">
                <a:ln>
                  <a:noFill/>
                </a:ln>
                <a:solidFill>
                  <a:schemeClr val="tx1"/>
                </a:solidFill>
                <a:effectLst/>
                <a:latin typeface="Arial" panose="020B0604020202020204" pitchFamily="34" charset="0"/>
              </a:rPr>
              <a:t/>
            </a:r>
            <a:br>
              <a:rPr kumimoji="0" lang="en-GB" altLang="en-US" sz="1800" b="0" i="0" u="none" strike="noStrike" cap="none" normalizeH="0" baseline="0">
                <a:ln>
                  <a:noFill/>
                </a:ln>
                <a:solidFill>
                  <a:schemeClr val="tx1"/>
                </a:solidFill>
                <a:effectLst/>
                <a:latin typeface="Arial" panose="020B0604020202020204" pitchFamily="34" charset="0"/>
              </a:rPr>
            </a:br>
            <a:endParaRPr kumimoji="0" lang="en-GB" altLang="en-US" sz="1800" b="0" i="0" u="none" strike="noStrike" cap="none" normalizeH="0" baseline="0">
              <a:ln>
                <a:noFill/>
              </a:ln>
              <a:solidFill>
                <a:schemeClr val="tx1"/>
              </a:solidFill>
              <a:effectLst/>
              <a:latin typeface="Arial" panose="020B0604020202020204" pitchFamily="34" charset="0"/>
            </a:endParaRPr>
          </a:p>
        </p:txBody>
      </p:sp>
      <p:sp>
        <p:nvSpPr>
          <p:cNvPr id="6" name="TextBox 5"/>
          <p:cNvSpPr txBox="1"/>
          <p:nvPr/>
        </p:nvSpPr>
        <p:spPr>
          <a:xfrm>
            <a:off x="388762" y="417350"/>
            <a:ext cx="7546540" cy="830997"/>
          </a:xfrm>
          <a:prstGeom prst="rect">
            <a:avLst/>
          </a:prstGeom>
          <a:noFill/>
          <a:ln>
            <a:noFill/>
          </a:ln>
        </p:spPr>
        <p:txBody>
          <a:bodyPr wrap="square" rtlCol="0">
            <a:spAutoFit/>
          </a:bodyPr>
          <a:lstStyle/>
          <a:p>
            <a:r>
              <a:rPr lang="en-GB" sz="4800" dirty="0">
                <a:solidFill>
                  <a:schemeClr val="bg1"/>
                </a:solidFill>
                <a:latin typeface="League Spartan" panose="00000800000000000000" pitchFamily="50" charset="0"/>
                <a:ea typeface="Lato" panose="020F0502020204030203" pitchFamily="34" charset="0"/>
                <a:cs typeface="Lato" panose="020F0502020204030203" pitchFamily="34" charset="0"/>
              </a:rPr>
              <a:t>Preparing to teach</a:t>
            </a:r>
          </a:p>
        </p:txBody>
      </p:sp>
      <p:sp>
        <p:nvSpPr>
          <p:cNvPr id="2" name="Slide Number Placeholder 1"/>
          <p:cNvSpPr>
            <a:spLocks noGrp="1"/>
          </p:cNvSpPr>
          <p:nvPr>
            <p:ph type="sldNum" sz="quarter" idx="12"/>
          </p:nvPr>
        </p:nvSpPr>
        <p:spPr/>
        <p:txBody>
          <a:bodyPr/>
          <a:lstStyle/>
          <a:p>
            <a:fld id="{2D651D86-383D-45DB-A701-76B5BFCFE28F}" type="slidenum">
              <a:rPr lang="en-GB" smtClean="0"/>
              <a:t>7</a:t>
            </a:fld>
            <a:endParaRPr lang="en-GB" dirty="0"/>
          </a:p>
        </p:txBody>
      </p:sp>
      <p:sp>
        <p:nvSpPr>
          <p:cNvPr id="16" name="TextBox 15"/>
          <p:cNvSpPr txBox="1"/>
          <p:nvPr/>
        </p:nvSpPr>
        <p:spPr>
          <a:xfrm>
            <a:off x="388762" y="1332279"/>
            <a:ext cx="5494464" cy="2185214"/>
          </a:xfrm>
          <a:prstGeom prst="rect">
            <a:avLst/>
          </a:prstGeom>
          <a:solidFill>
            <a:schemeClr val="bg1"/>
          </a:solidFill>
        </p:spPr>
        <p:txBody>
          <a:bodyPr wrap="square" rtlCol="0">
            <a:spAutoFit/>
          </a:bodyPr>
          <a:lstStyle/>
          <a:p>
            <a:pPr lvl="3"/>
            <a:r>
              <a:rPr lang="en-GB" sz="2600" b="1" dirty="0">
                <a:latin typeface="League Spartan" panose="00000800000000000000" pitchFamily="50" charset="0"/>
              </a:rPr>
              <a:t>Climate for learning</a:t>
            </a:r>
          </a:p>
          <a:p>
            <a:pPr lvl="3"/>
            <a:endParaRPr lang="en-GB" sz="1600" b="1" dirty="0">
              <a:latin typeface="Gill Sans MT" panose="020B0502020104020203" pitchFamily="34" charset="0"/>
            </a:endParaRPr>
          </a:p>
          <a:p>
            <a:pPr lvl="3"/>
            <a:endParaRPr lang="en-GB" sz="400" b="1" dirty="0">
              <a:latin typeface="Gill Sans MT" panose="020B0502020104020203" pitchFamily="34" charset="0"/>
            </a:endParaRPr>
          </a:p>
          <a:p>
            <a:pPr>
              <a:buSzPct val="202000"/>
            </a:pPr>
            <a:r>
              <a:rPr lang="en-GB" dirty="0">
                <a:latin typeface="Lato" panose="020F0502020204030203" pitchFamily="34" charset="0"/>
                <a:ea typeface="Lato" panose="020F0502020204030203" pitchFamily="34" charset="0"/>
                <a:cs typeface="Lato" panose="020F0502020204030203" pitchFamily="34" charset="0"/>
              </a:rPr>
              <a:t>Make sure you have read the accompanying teacher guidance notes before teaching this lesson for guidance on establishing ground rules, the limits of confidentiality, communication and handling questions effectively. </a:t>
            </a:r>
          </a:p>
        </p:txBody>
      </p:sp>
      <p:pic>
        <p:nvPicPr>
          <p:cNvPr id="8" name="Picture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78542" y="1414393"/>
            <a:ext cx="666379" cy="666379"/>
          </a:xfrm>
          <a:prstGeom prst="rect">
            <a:avLst/>
          </a:prstGeom>
        </p:spPr>
      </p:pic>
      <p:sp>
        <p:nvSpPr>
          <p:cNvPr id="21" name="TextBox 20"/>
          <p:cNvSpPr txBox="1"/>
          <p:nvPr/>
        </p:nvSpPr>
        <p:spPr>
          <a:xfrm>
            <a:off x="6095251" y="1362932"/>
            <a:ext cx="5885467" cy="5201424"/>
          </a:xfrm>
          <a:prstGeom prst="rect">
            <a:avLst/>
          </a:prstGeom>
          <a:solidFill>
            <a:schemeClr val="bg1"/>
          </a:solidFill>
        </p:spPr>
        <p:txBody>
          <a:bodyPr wrap="square" rtlCol="0">
            <a:spAutoFit/>
          </a:bodyPr>
          <a:lstStyle/>
          <a:p>
            <a:pPr lvl="3"/>
            <a:r>
              <a:rPr lang="en-GB" sz="2600" b="1" dirty="0">
                <a:latin typeface="League Spartan" panose="00000800000000000000" pitchFamily="50" charset="0"/>
              </a:rPr>
              <a:t>Resources required</a:t>
            </a:r>
          </a:p>
          <a:p>
            <a:pPr lvl="3"/>
            <a:endParaRPr lang="en-GB" sz="1600" dirty="0">
              <a:latin typeface="Lato" panose="020B0604020202020204" charset="0"/>
              <a:ea typeface="Lato" panose="020B0604020202020204" charset="0"/>
              <a:cs typeface="Lato" panose="020B0604020202020204" charset="0"/>
            </a:endParaRPr>
          </a:p>
          <a:p>
            <a:pPr lvl="3"/>
            <a:endParaRPr lang="en-GB" sz="600" dirty="0">
              <a:latin typeface="Lato" panose="020B0604020202020204" charset="0"/>
              <a:ea typeface="Lato" panose="020B0604020202020204" charset="0"/>
              <a:cs typeface="Lato" panose="020B0604020202020204" charset="0"/>
            </a:endParaRPr>
          </a:p>
          <a:p>
            <a:pPr marL="457200" indent="-457200">
              <a:spcAft>
                <a:spcPts val="600"/>
              </a:spcAft>
              <a:buSzPct val="202000"/>
              <a:buBlip>
                <a:blip r:embed="rId4"/>
              </a:buBlip>
            </a:pPr>
            <a:r>
              <a:rPr lang="en-GB" sz="1600" dirty="0">
                <a:latin typeface="Lato" panose="020B0604020202020204" charset="0"/>
                <a:ea typeface="Lato" panose="020B0604020202020204" charset="0"/>
                <a:cs typeface="Lato" panose="020B0604020202020204" charset="0"/>
              </a:rPr>
              <a:t>Box or envelope for anonymous questions</a:t>
            </a:r>
          </a:p>
          <a:p>
            <a:pPr marL="457200" indent="-457200">
              <a:spcAft>
                <a:spcPts val="600"/>
              </a:spcAft>
              <a:buSzPct val="202000"/>
              <a:buBlip>
                <a:blip r:embed="rId4"/>
              </a:buBlip>
            </a:pPr>
            <a:r>
              <a:rPr lang="en-GB" sz="1600" dirty="0">
                <a:latin typeface="Lato" panose="020B0604020202020204" charset="0"/>
                <a:ea typeface="Lato" panose="020B0604020202020204" charset="0"/>
                <a:cs typeface="Lato" panose="020B0604020202020204" charset="0"/>
              </a:rPr>
              <a:t>Resource 1: </a:t>
            </a:r>
            <a:r>
              <a:rPr lang="en-GB" sz="1600" i="1" dirty="0">
                <a:latin typeface="Lato" panose="020B0604020202020204" charset="0"/>
                <a:ea typeface="Lato" panose="020B0604020202020204" charset="0"/>
                <a:cs typeface="Lato" panose="020B0604020202020204" charset="0"/>
              </a:rPr>
              <a:t>Feel better scenarios </a:t>
            </a:r>
            <a:r>
              <a:rPr lang="en-GB" sz="1600" dirty="0">
                <a:latin typeface="Lato" panose="020B0604020202020204" charset="0"/>
                <a:ea typeface="Lato" panose="020B0604020202020204" charset="0"/>
                <a:cs typeface="Lato" panose="020B0604020202020204" charset="0"/>
              </a:rPr>
              <a:t>[1 set per pair]</a:t>
            </a:r>
          </a:p>
          <a:p>
            <a:pPr marL="457200" indent="-457200">
              <a:spcAft>
                <a:spcPts val="600"/>
              </a:spcAft>
              <a:buSzPct val="202000"/>
              <a:buBlip>
                <a:blip r:embed="rId4"/>
              </a:buBlip>
            </a:pPr>
            <a:r>
              <a:rPr lang="en-GB" sz="1600" dirty="0">
                <a:latin typeface="Lato" panose="020B0604020202020204" charset="0"/>
                <a:ea typeface="Lato" panose="020B0604020202020204" charset="0"/>
                <a:cs typeface="Lato" panose="020B0604020202020204" charset="0"/>
              </a:rPr>
              <a:t>Resource 1a. </a:t>
            </a:r>
            <a:r>
              <a:rPr lang="en-GB" sz="1600" i="1" dirty="0">
                <a:latin typeface="Lato" panose="020B0604020202020204" charset="0"/>
                <a:ea typeface="Lato" panose="020B0604020202020204" charset="0"/>
                <a:cs typeface="Lato" panose="020B0604020202020204" charset="0"/>
              </a:rPr>
              <a:t>support</a:t>
            </a:r>
            <a:r>
              <a:rPr lang="en-GB" sz="1600" dirty="0">
                <a:latin typeface="Lato" panose="020B0604020202020204" charset="0"/>
                <a:ea typeface="Lato" panose="020B0604020202020204" charset="0"/>
                <a:cs typeface="Lato" panose="020B0604020202020204" charset="0"/>
              </a:rPr>
              <a:t>: </a:t>
            </a:r>
            <a:r>
              <a:rPr lang="en-GB" sz="1600" i="1" dirty="0">
                <a:latin typeface="Lato" panose="020B0604020202020204" charset="0"/>
                <a:ea typeface="Lato" panose="020B0604020202020204" charset="0"/>
                <a:cs typeface="Lato" panose="020B0604020202020204" charset="0"/>
              </a:rPr>
              <a:t>Feel better scenarios </a:t>
            </a:r>
            <a:r>
              <a:rPr lang="en-GB" sz="1600" dirty="0">
                <a:latin typeface="Lato" panose="020B0604020202020204" charset="0"/>
                <a:ea typeface="Lato" panose="020B0604020202020204" charset="0"/>
                <a:cs typeface="Lato" panose="020B0604020202020204" charset="0"/>
              </a:rPr>
              <a:t>[1 set per pupil or pair requiring support]</a:t>
            </a:r>
          </a:p>
          <a:p>
            <a:pPr marL="457200" indent="-457200">
              <a:spcAft>
                <a:spcPts val="600"/>
              </a:spcAft>
              <a:buSzPct val="202000"/>
              <a:buBlip>
                <a:blip r:embed="rId4"/>
              </a:buBlip>
            </a:pPr>
            <a:r>
              <a:rPr lang="en-GB" sz="1600" dirty="0">
                <a:latin typeface="Lato" panose="020B0604020202020204" charset="0"/>
                <a:ea typeface="Lato" panose="020B0604020202020204" charset="0"/>
                <a:cs typeface="Lato" panose="020B0604020202020204" charset="0"/>
              </a:rPr>
              <a:t>Resource 1b</a:t>
            </a:r>
            <a:r>
              <a:rPr lang="en-GB" sz="1600" i="1" dirty="0">
                <a:latin typeface="Lato" panose="020B0604020202020204" charset="0"/>
                <a:ea typeface="Lato" panose="020B0604020202020204" charset="0"/>
                <a:cs typeface="Lato" panose="020B0604020202020204" charset="0"/>
              </a:rPr>
              <a:t>. challenge: Feel better scenarios </a:t>
            </a:r>
            <a:r>
              <a:rPr lang="en-GB" sz="1600" dirty="0">
                <a:latin typeface="Lato" panose="020B0604020202020204" charset="0"/>
                <a:ea typeface="Lato" panose="020B0604020202020204" charset="0"/>
                <a:cs typeface="Lato" panose="020B0604020202020204" charset="0"/>
              </a:rPr>
              <a:t>[1 set per pupil or pair requiring additional challenge]</a:t>
            </a:r>
          </a:p>
          <a:p>
            <a:pPr marL="457200" indent="-457200">
              <a:spcAft>
                <a:spcPts val="600"/>
              </a:spcAft>
              <a:buSzPct val="202000"/>
              <a:buBlip>
                <a:blip r:embed="rId4"/>
              </a:buBlip>
            </a:pPr>
            <a:r>
              <a:rPr lang="en-GB" sz="1600" dirty="0">
                <a:latin typeface="Lato" panose="020B0604020202020204" charset="0"/>
                <a:ea typeface="Lato" panose="020B0604020202020204" charset="0"/>
                <a:cs typeface="Lato" panose="020B0604020202020204" charset="0"/>
              </a:rPr>
              <a:t>Resource 2: </a:t>
            </a:r>
            <a:r>
              <a:rPr lang="en-GB" sz="1600" i="1" dirty="0">
                <a:latin typeface="Lato" panose="020B0604020202020204" charset="0"/>
                <a:ea typeface="Lato" panose="020B0604020202020204" charset="0"/>
                <a:cs typeface="Lato" panose="020B0604020202020204" charset="0"/>
              </a:rPr>
              <a:t>Medicines cards </a:t>
            </a:r>
            <a:r>
              <a:rPr lang="en-GB" sz="1600" dirty="0">
                <a:latin typeface="Lato" panose="020B0604020202020204" charset="0"/>
                <a:ea typeface="Lato" panose="020B0604020202020204" charset="0"/>
                <a:cs typeface="Lato" panose="020B0604020202020204" charset="0"/>
              </a:rPr>
              <a:t>[1 set per class]</a:t>
            </a:r>
          </a:p>
          <a:p>
            <a:pPr marL="457200" indent="-457200">
              <a:spcAft>
                <a:spcPts val="600"/>
              </a:spcAft>
              <a:buSzPct val="202000"/>
              <a:buBlip>
                <a:blip r:embed="rId4"/>
              </a:buBlip>
            </a:pPr>
            <a:r>
              <a:rPr lang="en-GB" sz="1600" dirty="0">
                <a:latin typeface="Lato" panose="020B0604020202020204" charset="0"/>
                <a:ea typeface="Lato" panose="020B0604020202020204" charset="0"/>
                <a:cs typeface="Lato" panose="020B0604020202020204" charset="0"/>
              </a:rPr>
              <a:t>Resource 3. </a:t>
            </a:r>
            <a:r>
              <a:rPr lang="en-GB" sz="1600" i="1" dirty="0">
                <a:latin typeface="Lato" panose="020B0604020202020204" charset="0"/>
                <a:ea typeface="Lato" panose="020B0604020202020204" charset="0"/>
                <a:cs typeface="Lato" panose="020B0604020202020204" charset="0"/>
              </a:rPr>
              <a:t>Different medicines chart </a:t>
            </a:r>
            <a:r>
              <a:rPr lang="en-GB" sz="1600" dirty="0">
                <a:latin typeface="Lato" panose="020B0604020202020204" charset="0"/>
                <a:ea typeface="Lato" panose="020B0604020202020204" charset="0"/>
                <a:cs typeface="Lato" panose="020B0604020202020204" charset="0"/>
              </a:rPr>
              <a:t>[1 per pair]</a:t>
            </a:r>
          </a:p>
          <a:p>
            <a:pPr marL="457200" indent="-457200">
              <a:spcAft>
                <a:spcPts val="600"/>
              </a:spcAft>
              <a:buSzPct val="202000"/>
              <a:buBlip>
                <a:blip r:embed="rId4"/>
              </a:buBlip>
            </a:pPr>
            <a:r>
              <a:rPr lang="en-GB" sz="1600" dirty="0">
                <a:latin typeface="Lato" panose="020B0604020202020204" charset="0"/>
                <a:ea typeface="Lato" panose="020B0604020202020204" charset="0"/>
                <a:cs typeface="Lato" panose="020B0604020202020204" charset="0"/>
              </a:rPr>
              <a:t>Resource 4: </a:t>
            </a:r>
            <a:r>
              <a:rPr lang="en-GB" sz="1600" i="1" dirty="0">
                <a:latin typeface="Lato" panose="020B0604020202020204" charset="0"/>
                <a:ea typeface="Lato" panose="020B0604020202020204" charset="0"/>
                <a:cs typeface="Lato" panose="020B0604020202020204" charset="0"/>
              </a:rPr>
              <a:t>Medicines case studies </a:t>
            </a:r>
            <a:r>
              <a:rPr lang="en-GB" sz="1600" dirty="0">
                <a:latin typeface="Lato" panose="020B0604020202020204" charset="0"/>
                <a:ea typeface="Lato" panose="020B0604020202020204" charset="0"/>
                <a:cs typeface="Lato" panose="020B0604020202020204" charset="0"/>
              </a:rPr>
              <a:t>[1 set per class]</a:t>
            </a:r>
          </a:p>
          <a:p>
            <a:pPr marL="457200" indent="-457200">
              <a:spcAft>
                <a:spcPts val="600"/>
              </a:spcAft>
              <a:buSzPct val="202000"/>
              <a:buBlip>
                <a:blip r:embed="rId4"/>
              </a:buBlip>
            </a:pPr>
            <a:r>
              <a:rPr lang="en-GB" sz="1600" dirty="0">
                <a:latin typeface="Lato" panose="020B0604020202020204" charset="0"/>
                <a:ea typeface="Lato" panose="020B0604020202020204" charset="0"/>
                <a:cs typeface="Lato" panose="020B0604020202020204" charset="0"/>
              </a:rPr>
              <a:t>Resource 5. </a:t>
            </a:r>
            <a:r>
              <a:rPr lang="en-GB" sz="1600" i="1" dirty="0">
                <a:latin typeface="Lato" panose="020B0604020202020204" charset="0"/>
                <a:ea typeface="Lato" panose="020B0604020202020204" charset="0"/>
                <a:cs typeface="Lato" panose="020B0604020202020204" charset="0"/>
              </a:rPr>
              <a:t>support: People who help us with health cards </a:t>
            </a:r>
            <a:r>
              <a:rPr lang="en-GB" sz="1600" dirty="0">
                <a:latin typeface="Lato" panose="020B0604020202020204" charset="0"/>
                <a:ea typeface="Lato" panose="020B0604020202020204" charset="0"/>
                <a:cs typeface="Lato" panose="020B0604020202020204" charset="0"/>
              </a:rPr>
              <a:t>[1 set per pupil or small group requiring support]</a:t>
            </a:r>
          </a:p>
          <a:p>
            <a:pPr>
              <a:buSzPct val="202000"/>
            </a:pPr>
            <a:r>
              <a:rPr lang="en-GB" sz="1600" dirty="0">
                <a:latin typeface="Lato" panose="020B0604020202020204" charset="0"/>
                <a:ea typeface="Lato" panose="020B0604020202020204" charset="0"/>
                <a:cs typeface="Lato" panose="020B0604020202020204" charset="0"/>
              </a:rPr>
              <a:t>Optional: </a:t>
            </a:r>
          </a:p>
          <a:p>
            <a:pPr>
              <a:buSzPct val="202000"/>
            </a:pPr>
            <a:r>
              <a:rPr lang="en-GB" sz="1600" dirty="0">
                <a:latin typeface="Lato" panose="020B0604020202020204" charset="0"/>
                <a:ea typeface="Lato" panose="020B0604020202020204" charset="0"/>
                <a:cs typeface="Lato" panose="020B0604020202020204" charset="0"/>
              </a:rPr>
              <a:t>Persona doll or puppet</a:t>
            </a:r>
          </a:p>
          <a:p>
            <a:pPr>
              <a:buSzPct val="202000"/>
            </a:pPr>
            <a:r>
              <a:rPr lang="en-GB" sz="1600" dirty="0">
                <a:latin typeface="Lato" panose="020B0604020202020204" charset="0"/>
                <a:ea typeface="Lato" panose="020B0604020202020204" charset="0"/>
                <a:cs typeface="Lato" panose="020B0604020202020204" charset="0"/>
              </a:rPr>
              <a:t>Collection of empty and washed medicine and household product bottles, containers and packets </a:t>
            </a: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30562" y="1457563"/>
            <a:ext cx="697584" cy="623209"/>
          </a:xfrm>
          <a:prstGeom prst="rect">
            <a:avLst/>
          </a:prstGeom>
        </p:spPr>
      </p:pic>
      <p:sp>
        <p:nvSpPr>
          <p:cNvPr id="23" name="TextBox 22"/>
          <p:cNvSpPr txBox="1"/>
          <p:nvPr/>
        </p:nvSpPr>
        <p:spPr>
          <a:xfrm>
            <a:off x="365767" y="3599607"/>
            <a:ext cx="5517459" cy="1538883"/>
          </a:xfrm>
          <a:prstGeom prst="rect">
            <a:avLst/>
          </a:prstGeom>
          <a:solidFill>
            <a:schemeClr val="bg1"/>
          </a:solidFill>
        </p:spPr>
        <p:txBody>
          <a:bodyPr wrap="square" rtlCol="0">
            <a:spAutoFit/>
          </a:bodyPr>
          <a:lstStyle/>
          <a:p>
            <a:pPr lvl="3"/>
            <a:r>
              <a:rPr lang="en-GB" sz="2600" b="1" dirty="0">
                <a:latin typeface="League Spartan" panose="020B0604020202020204" charset="0"/>
              </a:rPr>
              <a:t>Duration</a:t>
            </a:r>
          </a:p>
          <a:p>
            <a:pPr lvl="3"/>
            <a:endParaRPr lang="en-GB" sz="400" b="1" dirty="0">
              <a:latin typeface="Gill Sans MT" panose="020B0502020104020203" pitchFamily="34" charset="0"/>
            </a:endParaRPr>
          </a:p>
          <a:p>
            <a:pPr lvl="3">
              <a:defRPr/>
            </a:pPr>
            <a:endParaRPr lang="en-GB" sz="400" b="1" dirty="0">
              <a:solidFill>
                <a:prstClr val="black"/>
              </a:solidFill>
              <a:latin typeface="Gill Sans MT" panose="020B0502020104020203" pitchFamily="34" charset="0"/>
            </a:endParaRPr>
          </a:p>
          <a:p>
            <a:pPr lvl="3">
              <a:buSzPct val="202000"/>
              <a:defRPr/>
            </a:pPr>
            <a:r>
              <a:rPr lang="en-GB" sz="1600" b="1" dirty="0">
                <a:solidFill>
                  <a:prstClr val="black"/>
                </a:solidFill>
                <a:latin typeface="Lato" panose="020F0502020204030203" pitchFamily="34" charset="0"/>
                <a:ea typeface="Lato" panose="020F0502020204030203" pitchFamily="34" charset="0"/>
                <a:cs typeface="Lato" panose="020F0502020204030203" pitchFamily="34" charset="0"/>
              </a:rPr>
              <a:t>This has been designed to be taught as a sixty minute PSHE education lesson</a:t>
            </a:r>
            <a:endParaRPr lang="en-GB" sz="1600" b="1" dirty="0">
              <a:latin typeface="Lato" panose="020F0502020204030203" pitchFamily="34" charset="0"/>
              <a:ea typeface="Lato" panose="020F0502020204030203" pitchFamily="34" charset="0"/>
              <a:cs typeface="Lato" panose="020F0502020204030203" pitchFamily="34" charset="0"/>
            </a:endParaRPr>
          </a:p>
          <a:p>
            <a:pPr lvl="3">
              <a:buSzPct val="202000"/>
            </a:pPr>
            <a:endParaRPr lang="en-GB" sz="1200" b="1" dirty="0">
              <a:latin typeface="Lato" panose="020F0502020204030203" pitchFamily="34" charset="0"/>
              <a:ea typeface="Lato" panose="020F0502020204030203" pitchFamily="34" charset="0"/>
              <a:cs typeface="Lato" panose="020F0502020204030203" pitchFamily="34" charset="0"/>
            </a:endParaRPr>
          </a:p>
          <a:p>
            <a:pPr lvl="3">
              <a:buSzPct val="202000"/>
            </a:pPr>
            <a:endParaRPr lang="en-GB" sz="800" b="1" dirty="0">
              <a:latin typeface="Lato" panose="020F0502020204030203" pitchFamily="34" charset="0"/>
              <a:ea typeface="Lato" panose="020F0502020204030203" pitchFamily="34" charset="0"/>
              <a:cs typeface="Lato" panose="020F0502020204030203" pitchFamily="34" charset="0"/>
            </a:endParaRPr>
          </a:p>
          <a:p>
            <a:pPr lvl="3">
              <a:buSzPct val="202000"/>
            </a:pPr>
            <a:endParaRPr lang="en-GB" sz="800" b="1" dirty="0">
              <a:latin typeface="Lato" panose="020F0502020204030203" pitchFamily="34" charset="0"/>
              <a:ea typeface="Lato" panose="020F0502020204030203" pitchFamily="34" charset="0"/>
              <a:cs typeface="Lato" panose="020F0502020204030203" pitchFamily="34" charset="0"/>
            </a:endParaRPr>
          </a:p>
        </p:txBody>
      </p:sp>
      <p:pic>
        <p:nvPicPr>
          <p:cNvPr id="22" name="Picture 21"/>
          <p:cNvPicPr>
            <a:picLocks noChangeAspect="1"/>
          </p:cNvPicPr>
          <p:nvPr/>
        </p:nvPicPr>
        <p:blipFill rotWithShape="1">
          <a:blip r:embed="rId6" cstate="print">
            <a:extLst>
              <a:ext uri="{28A0092B-C50C-407E-A947-70E740481C1C}">
                <a14:useLocalDpi xmlns:a14="http://schemas.microsoft.com/office/drawing/2010/main" val="0"/>
              </a:ext>
            </a:extLst>
          </a:blip>
          <a:srcRect l="1883" t="3815" r="51546" b="4366"/>
          <a:stretch/>
        </p:blipFill>
        <p:spPr>
          <a:xfrm>
            <a:off x="592736" y="3733099"/>
            <a:ext cx="652185" cy="1285823"/>
          </a:xfrm>
          <a:prstGeom prst="rect">
            <a:avLst/>
          </a:prstGeom>
        </p:spPr>
      </p:pic>
      <p:sp>
        <p:nvSpPr>
          <p:cNvPr id="17" name="TextBox 16"/>
          <p:cNvSpPr txBox="1"/>
          <p:nvPr/>
        </p:nvSpPr>
        <p:spPr>
          <a:xfrm>
            <a:off x="9801094" y="159208"/>
            <a:ext cx="2110827" cy="954107"/>
          </a:xfrm>
          <a:prstGeom prst="rect">
            <a:avLst/>
          </a:prstGeom>
          <a:solidFill>
            <a:srgbClr val="95519E"/>
          </a:solidFill>
          <a:ln>
            <a:solidFill>
              <a:schemeClr val="bg1"/>
            </a:solidFill>
            <a:prstDash val="dash"/>
          </a:ln>
        </p:spPr>
        <p:txBody>
          <a:bodyPr wrap="square" rtlCol="0" anchor="ctr" anchorCtr="1">
            <a:spAutoFit/>
          </a:bodyPr>
          <a:lstStyle/>
          <a:p>
            <a:r>
              <a:rPr lang="en-GB" sz="2800" dirty="0">
                <a:solidFill>
                  <a:schemeClr val="bg1"/>
                </a:solidFill>
                <a:latin typeface="League Spartan" panose="00000800000000000000" pitchFamily="50" charset="0"/>
                <a:ea typeface="Lato" panose="020F0502020204030203" pitchFamily="34" charset="0"/>
                <a:cs typeface="Lato" panose="020F0502020204030203" pitchFamily="34" charset="0"/>
              </a:rPr>
              <a:t>Teacher </a:t>
            </a:r>
          </a:p>
          <a:p>
            <a:r>
              <a:rPr lang="en-GB" sz="2800" dirty="0">
                <a:solidFill>
                  <a:schemeClr val="bg1"/>
                </a:solidFill>
                <a:latin typeface="League Spartan" panose="00000800000000000000" pitchFamily="50" charset="0"/>
                <a:ea typeface="Lato" panose="020F0502020204030203" pitchFamily="34" charset="0"/>
                <a:cs typeface="Lato" panose="020F0502020204030203" pitchFamily="34" charset="0"/>
              </a:rPr>
              <a:t>slide</a:t>
            </a:r>
          </a:p>
        </p:txBody>
      </p:sp>
      <p:sp>
        <p:nvSpPr>
          <p:cNvPr id="19" name="TextBox 18"/>
          <p:cNvSpPr txBox="1"/>
          <p:nvPr/>
        </p:nvSpPr>
        <p:spPr>
          <a:xfrm>
            <a:off x="377265" y="5199546"/>
            <a:ext cx="5517458" cy="1354217"/>
          </a:xfrm>
          <a:prstGeom prst="rect">
            <a:avLst/>
          </a:prstGeom>
          <a:solidFill>
            <a:schemeClr val="bg1"/>
          </a:solidFill>
        </p:spPr>
        <p:txBody>
          <a:bodyPr wrap="square" rtlCol="0">
            <a:spAutoFit/>
          </a:bodyPr>
          <a:lstStyle/>
          <a:p>
            <a:pPr lvl="3"/>
            <a:r>
              <a:rPr lang="en-GB" sz="2600" b="1" dirty="0">
                <a:latin typeface="League Spartan" panose="020B0604020202020204" charset="0"/>
              </a:rPr>
              <a:t>Further guidance</a:t>
            </a:r>
          </a:p>
          <a:p>
            <a:pPr lvl="3">
              <a:buSzPct val="202000"/>
            </a:pPr>
            <a:r>
              <a:rPr lang="en-GB" sz="1600" b="1" dirty="0">
                <a:latin typeface="Lato" panose="020F0502020204030203" pitchFamily="34" charset="0"/>
                <a:ea typeface="Lato" panose="020F0502020204030203" pitchFamily="34" charset="0"/>
                <a:cs typeface="Lato" panose="020F0502020204030203" pitchFamily="34" charset="0"/>
              </a:rPr>
              <a:t>Members of the PSHE Association can access our website for further guidance </a:t>
            </a:r>
            <a:r>
              <a:rPr lang="en-GB" sz="1600" b="1" dirty="0">
                <a:latin typeface="Lato" panose="020F0502020204030203" pitchFamily="34" charset="0"/>
                <a:ea typeface="Lato" panose="020F0502020204030203" pitchFamily="34" charset="0"/>
                <a:cs typeface="Lato" panose="020F0502020204030203" pitchFamily="34" charset="0"/>
                <a:hlinkClick r:id="rId7"/>
              </a:rPr>
              <a:t>www.pshe-association.org.uk</a:t>
            </a:r>
            <a:endParaRPr lang="en-GB" sz="1600" b="1" dirty="0">
              <a:latin typeface="Lato" panose="020F0502020204030203" pitchFamily="34" charset="0"/>
              <a:ea typeface="Lato" panose="020F0502020204030203" pitchFamily="34" charset="0"/>
              <a:cs typeface="Lato" panose="020F0502020204030203" pitchFamily="34" charset="0"/>
            </a:endParaRPr>
          </a:p>
          <a:p>
            <a:pPr lvl="3">
              <a:buSzPct val="202000"/>
            </a:pPr>
            <a:endParaRPr lang="en-GB" sz="700" b="1" dirty="0">
              <a:latin typeface="Lato" panose="020F0502020204030203" pitchFamily="34" charset="0"/>
              <a:ea typeface="Lato" panose="020F0502020204030203" pitchFamily="34" charset="0"/>
              <a:cs typeface="Lato" panose="020F0502020204030203" pitchFamily="34" charset="0"/>
            </a:endParaRPr>
          </a:p>
        </p:txBody>
      </p:sp>
      <p:pic>
        <p:nvPicPr>
          <p:cNvPr id="4" name="Picture 3"/>
          <p:cNvPicPr>
            <a:picLocks noChangeAspect="1"/>
          </p:cNvPicPr>
          <p:nvPr/>
        </p:nvPicPr>
        <p:blipFill rotWithShape="1">
          <a:blip r:embed="rId8" cstate="print">
            <a:extLst>
              <a:ext uri="{28A0092B-C50C-407E-A947-70E740481C1C}">
                <a14:useLocalDpi xmlns:a14="http://schemas.microsoft.com/office/drawing/2010/main" val="0"/>
              </a:ext>
            </a:extLst>
          </a:blip>
          <a:srcRect l="17297" t="28576" r="16674" b="28576"/>
          <a:stretch/>
        </p:blipFill>
        <p:spPr>
          <a:xfrm>
            <a:off x="505458" y="5523880"/>
            <a:ext cx="1094363" cy="710172"/>
          </a:xfrm>
          <a:prstGeom prst="rect">
            <a:avLst/>
          </a:prstGeom>
        </p:spPr>
      </p:pic>
      <p:sp>
        <p:nvSpPr>
          <p:cNvPr id="20" name="Footer Placeholder 1">
            <a:extLst>
              <a:ext uri="{FF2B5EF4-FFF2-40B4-BE49-F238E27FC236}">
                <a16:creationId xmlns:a16="http://schemas.microsoft.com/office/drawing/2014/main" id="{18F76FBD-0B7A-4310-A7EB-629E1450F781}"/>
              </a:ext>
            </a:extLst>
          </p:cNvPr>
          <p:cNvSpPr txBox="1">
            <a:spLocks/>
          </p:cNvSpPr>
          <p:nvPr/>
        </p:nvSpPr>
        <p:spPr>
          <a:xfrm>
            <a:off x="0" y="6558386"/>
            <a:ext cx="12192000" cy="307975"/>
          </a:xfrm>
          <a:prstGeom prst="rect">
            <a:avLst/>
          </a:prstGeom>
          <a:noFill/>
        </p:spPr>
        <p:txBody>
          <a:bodyPr vert="horz" lIns="91440" tIns="45720" rIns="91440" bIns="45720" rtlCol="0" anchor="ctr"/>
          <a:lstStyle>
            <a:defPPr>
              <a:defRPr lang="en-US"/>
            </a:defPPr>
            <a:lvl1pPr marL="0" algn="ctr" defTabSz="914400" rtl="0" eaLnBrk="1" latinLnBrk="0" hangingPunct="1">
              <a:defRPr sz="14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 PSHE Association 2020 	 </a:t>
            </a:r>
            <a:endParaRPr lang="en-GB" dirty="0"/>
          </a:p>
        </p:txBody>
      </p:sp>
      <p:sp>
        <p:nvSpPr>
          <p:cNvPr id="3" name="TextBox 2">
            <a:extLst>
              <a:ext uri="{FF2B5EF4-FFF2-40B4-BE49-F238E27FC236}">
                <a16:creationId xmlns:a16="http://schemas.microsoft.com/office/drawing/2014/main" id="{B278FEB2-585F-4686-A335-864391A763FF}"/>
              </a:ext>
            </a:extLst>
          </p:cNvPr>
          <p:cNvSpPr txBox="1"/>
          <p:nvPr/>
        </p:nvSpPr>
        <p:spPr>
          <a:xfrm>
            <a:off x="6648313" y="4953824"/>
            <a:ext cx="652181" cy="369332"/>
          </a:xfrm>
          <a:prstGeom prst="rect">
            <a:avLst/>
          </a:prstGeom>
          <a:noFill/>
        </p:spPr>
        <p:txBody>
          <a:bodyPr wrap="square" rtlCol="0">
            <a:spAutoFit/>
          </a:bodyPr>
          <a:lstStyle/>
          <a:p>
            <a:endParaRPr lang="en-GB" dirty="0">
              <a:latin typeface="Lato" panose="020B0604020202020204" charset="0"/>
              <a:ea typeface="Lato" panose="020B0604020202020204" charset="0"/>
              <a:cs typeface="Lato" panose="020B0604020202020204" charset="0"/>
            </a:endParaRPr>
          </a:p>
        </p:txBody>
      </p:sp>
      <p:sp>
        <p:nvSpPr>
          <p:cNvPr id="18" name="TextBox 17">
            <a:extLst>
              <a:ext uri="{FF2B5EF4-FFF2-40B4-BE49-F238E27FC236}">
                <a16:creationId xmlns:a16="http://schemas.microsoft.com/office/drawing/2014/main" id="{F9D54F1F-96E3-426F-B384-9EE6757E58AB}"/>
              </a:ext>
            </a:extLst>
          </p:cNvPr>
          <p:cNvSpPr txBox="1"/>
          <p:nvPr/>
        </p:nvSpPr>
        <p:spPr>
          <a:xfrm>
            <a:off x="612880" y="4451946"/>
            <a:ext cx="611896" cy="461665"/>
          </a:xfrm>
          <a:prstGeom prst="rect">
            <a:avLst/>
          </a:prstGeom>
          <a:noFill/>
        </p:spPr>
        <p:txBody>
          <a:bodyPr wrap="square" rtlCol="0">
            <a:spAutoFit/>
          </a:bodyPr>
          <a:lstStyle/>
          <a:p>
            <a:pPr algn="ctr"/>
            <a:r>
              <a:rPr lang="en-GB" sz="2400" b="1" dirty="0">
                <a:solidFill>
                  <a:srgbClr val="95519E"/>
                </a:solidFill>
                <a:latin typeface="Gill Sans MT" panose="020B0502020104020203" pitchFamily="34" charset="0"/>
              </a:rPr>
              <a:t>60</a:t>
            </a:r>
          </a:p>
        </p:txBody>
      </p:sp>
    </p:spTree>
    <p:extLst>
      <p:ext uri="{BB962C8B-B14F-4D97-AF65-F5344CB8AC3E}">
        <p14:creationId xmlns:p14="http://schemas.microsoft.com/office/powerpoint/2010/main" val="9633356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D651D86-383D-45DB-A701-76B5BFCFE28F}" type="slidenum">
              <a:rPr lang="en-GB" smtClean="0"/>
              <a:t>8</a:t>
            </a:fld>
            <a:endParaRPr lang="en-GB" dirty="0"/>
          </a:p>
        </p:txBody>
      </p:sp>
      <p:sp>
        <p:nvSpPr>
          <p:cNvPr id="6" name="TextBox 5"/>
          <p:cNvSpPr txBox="1"/>
          <p:nvPr/>
        </p:nvSpPr>
        <p:spPr>
          <a:xfrm>
            <a:off x="436050" y="232964"/>
            <a:ext cx="6377352" cy="830997"/>
          </a:xfrm>
          <a:prstGeom prst="rect">
            <a:avLst/>
          </a:prstGeom>
          <a:noFill/>
        </p:spPr>
        <p:txBody>
          <a:bodyPr wrap="square" rtlCol="0">
            <a:spAutoFit/>
          </a:bodyPr>
          <a:lstStyle/>
          <a:p>
            <a:r>
              <a:rPr lang="en-GB" sz="4800" dirty="0">
                <a:solidFill>
                  <a:schemeClr val="bg1"/>
                </a:solidFill>
                <a:latin typeface="League Spartan" panose="00000800000000000000" pitchFamily="50" charset="0"/>
              </a:rPr>
              <a:t>Lesson summary</a:t>
            </a:r>
          </a:p>
        </p:txBody>
      </p:sp>
      <p:graphicFrame>
        <p:nvGraphicFramePr>
          <p:cNvPr id="11" name="Table 10"/>
          <p:cNvGraphicFramePr>
            <a:graphicFrameLocks noGrp="1"/>
          </p:cNvGraphicFramePr>
          <p:nvPr>
            <p:extLst>
              <p:ext uri="{D42A27DB-BD31-4B8C-83A1-F6EECF244321}">
                <p14:modId xmlns:p14="http://schemas.microsoft.com/office/powerpoint/2010/main" val="988783509"/>
              </p:ext>
            </p:extLst>
          </p:nvPr>
        </p:nvGraphicFramePr>
        <p:xfrm>
          <a:off x="190005" y="1138203"/>
          <a:ext cx="11811989" cy="3981023"/>
        </p:xfrm>
        <a:graphic>
          <a:graphicData uri="http://schemas.openxmlformats.org/drawingml/2006/table">
            <a:tbl>
              <a:tblPr firstRow="1" bandRow="1">
                <a:tableStyleId>{5940675A-B579-460E-94D1-54222C63F5DA}</a:tableStyleId>
              </a:tblPr>
              <a:tblGrid>
                <a:gridCol w="3311183">
                  <a:extLst>
                    <a:ext uri="{9D8B030D-6E8A-4147-A177-3AD203B41FA5}">
                      <a16:colId xmlns:a16="http://schemas.microsoft.com/office/drawing/2014/main" val="4041274174"/>
                    </a:ext>
                  </a:extLst>
                </a:gridCol>
                <a:gridCol w="6785811">
                  <a:extLst>
                    <a:ext uri="{9D8B030D-6E8A-4147-A177-3AD203B41FA5}">
                      <a16:colId xmlns:a16="http://schemas.microsoft.com/office/drawing/2014/main" val="2234187062"/>
                    </a:ext>
                  </a:extLst>
                </a:gridCol>
                <a:gridCol w="1714995">
                  <a:extLst>
                    <a:ext uri="{9D8B030D-6E8A-4147-A177-3AD203B41FA5}">
                      <a16:colId xmlns:a16="http://schemas.microsoft.com/office/drawing/2014/main" val="3063766827"/>
                    </a:ext>
                  </a:extLst>
                </a:gridCol>
              </a:tblGrid>
              <a:tr h="472501">
                <a:tc>
                  <a:txBody>
                    <a:bodyPr/>
                    <a:lstStyle/>
                    <a:p>
                      <a:pPr algn="ctr"/>
                      <a:r>
                        <a:rPr lang="en-GB" sz="2800" dirty="0">
                          <a:latin typeface="League Spartan" panose="00000800000000000000" pitchFamily="50" charset="0"/>
                        </a:rPr>
                        <a:t>Activity</a:t>
                      </a:r>
                    </a:p>
                  </a:txBody>
                  <a:tcPr>
                    <a:solidFill>
                      <a:schemeClr val="bg1">
                        <a:lumMod val="95000"/>
                      </a:schemeClr>
                    </a:solidFill>
                  </a:tcPr>
                </a:tc>
                <a:tc>
                  <a:txBody>
                    <a:bodyPr/>
                    <a:lstStyle/>
                    <a:p>
                      <a:pPr algn="ctr"/>
                      <a:r>
                        <a:rPr lang="en-GB" sz="2800" dirty="0">
                          <a:latin typeface="League Spartan" panose="00000800000000000000" pitchFamily="50" charset="0"/>
                        </a:rPr>
                        <a:t>Description</a:t>
                      </a:r>
                    </a:p>
                  </a:txBody>
                  <a:tcPr>
                    <a:solidFill>
                      <a:schemeClr val="bg1">
                        <a:lumMod val="95000"/>
                      </a:schemeClr>
                    </a:solidFill>
                  </a:tcPr>
                </a:tc>
                <a:tc>
                  <a:txBody>
                    <a:bodyPr/>
                    <a:lstStyle/>
                    <a:p>
                      <a:pPr algn="ctr"/>
                      <a:r>
                        <a:rPr lang="en-GB" sz="2800" dirty="0">
                          <a:latin typeface="League Spartan" panose="00000800000000000000" pitchFamily="50" charset="0"/>
                        </a:rPr>
                        <a:t>Timing</a:t>
                      </a:r>
                    </a:p>
                  </a:txBody>
                  <a:tcPr>
                    <a:solidFill>
                      <a:schemeClr val="bg1">
                        <a:lumMod val="95000"/>
                      </a:schemeClr>
                    </a:solidFill>
                  </a:tcPr>
                </a:tc>
                <a:extLst>
                  <a:ext uri="{0D108BD9-81ED-4DB2-BD59-A6C34878D82A}">
                    <a16:rowId xmlns:a16="http://schemas.microsoft.com/office/drawing/2014/main" val="128198059"/>
                  </a:ext>
                </a:extLst>
              </a:tr>
              <a:tr h="555745">
                <a:tc>
                  <a:txBody>
                    <a:bodyPr/>
                    <a:lstStyle/>
                    <a:p>
                      <a:pPr marL="0" indent="0">
                        <a:buNone/>
                      </a:pPr>
                      <a:r>
                        <a:rPr lang="en-GB" sz="1800" dirty="0">
                          <a:latin typeface="Lato" panose="020B0604020202020204" charset="0"/>
                          <a:ea typeface="Lato" panose="020B0604020202020204" charset="0"/>
                          <a:cs typeface="Lato" panose="020B0604020202020204" charset="0"/>
                        </a:rPr>
                        <a:t>1. Baseline assessment</a:t>
                      </a:r>
                    </a:p>
                  </a:txBody>
                  <a:tcPr anchor="ctr">
                    <a:solidFill>
                      <a:schemeClr val="bg1">
                        <a:lumMod val="95000"/>
                      </a:schemeClr>
                    </a:solidFill>
                  </a:tcPr>
                </a:tc>
                <a:tc>
                  <a:txBody>
                    <a:bodyPr/>
                    <a:lstStyle/>
                    <a:p>
                      <a:pPr algn="just"/>
                      <a:r>
                        <a:rPr lang="en-GB" sz="1600" b="1" kern="1200" dirty="0">
                          <a:solidFill>
                            <a:schemeClr val="tx1"/>
                          </a:solidFill>
                          <a:effectLst/>
                          <a:latin typeface="Lato" panose="020B0604020202020204" charset="0"/>
                          <a:ea typeface="Lato" panose="020B0604020202020204" charset="0"/>
                          <a:cs typeface="Lato" panose="020B0604020202020204" charset="0"/>
                        </a:rPr>
                        <a:t>To be completed before the lesson.</a:t>
                      </a:r>
                      <a:r>
                        <a:rPr lang="en-GB" sz="1600" kern="1200" dirty="0">
                          <a:solidFill>
                            <a:schemeClr val="tx1"/>
                          </a:solidFill>
                          <a:effectLst/>
                          <a:latin typeface="Lato" panose="020B0604020202020204" charset="0"/>
                          <a:ea typeface="Lato" panose="020B0604020202020204" charset="0"/>
                          <a:cs typeface="Lato" panose="020B0604020202020204" charset="0"/>
                        </a:rPr>
                        <a:t> Individually or as a whole class, make a mind-map about what they already know about medicines.</a:t>
                      </a:r>
                    </a:p>
                  </a:txBody>
                  <a:tcPr anchor="ctr">
                    <a:solidFill>
                      <a:schemeClr val="bg1"/>
                    </a:solidFill>
                  </a:tcPr>
                </a:tc>
                <a:tc>
                  <a:txBody>
                    <a:bodyPr/>
                    <a:lstStyle/>
                    <a:p>
                      <a:pPr algn="ctr"/>
                      <a:r>
                        <a:rPr lang="en-GB" sz="1600" dirty="0">
                          <a:latin typeface="Lato" panose="020F0502020204030203" pitchFamily="34" charset="0"/>
                          <a:ea typeface="Lato" panose="020F0502020204030203" pitchFamily="34" charset="0"/>
                          <a:cs typeface="Lato" panose="020F0502020204030203" pitchFamily="34" charset="0"/>
                        </a:rPr>
                        <a:t>10-15 MINS</a:t>
                      </a:r>
                    </a:p>
                  </a:txBody>
                  <a:tcPr anchor="ctr">
                    <a:solidFill>
                      <a:schemeClr val="bg1"/>
                    </a:solidFill>
                  </a:tcPr>
                </a:tc>
                <a:extLst>
                  <a:ext uri="{0D108BD9-81ED-4DB2-BD59-A6C34878D82A}">
                    <a16:rowId xmlns:a16="http://schemas.microsoft.com/office/drawing/2014/main" val="2474858058"/>
                  </a:ext>
                </a:extLst>
              </a:tr>
              <a:tr h="546100">
                <a:tc>
                  <a:txBody>
                    <a:bodyPr/>
                    <a:lstStyle/>
                    <a:p>
                      <a:r>
                        <a:rPr lang="en-GB" sz="1800" dirty="0">
                          <a:latin typeface="Lato" panose="020B0604020202020204" charset="0"/>
                          <a:ea typeface="Lato" panose="020B0604020202020204" charset="0"/>
                          <a:cs typeface="Lato" panose="020B0604020202020204" charset="0"/>
                        </a:rPr>
                        <a:t>2. Introduction</a:t>
                      </a:r>
                    </a:p>
                  </a:txBody>
                  <a:tcPr anchor="ctr">
                    <a:solidFill>
                      <a:schemeClr val="bg1">
                        <a:lumMod val="95000"/>
                      </a:schemeClr>
                    </a:solidFill>
                  </a:tcPr>
                </a:tc>
                <a:tc>
                  <a:txBody>
                    <a:bodyPr/>
                    <a:lstStyle/>
                    <a:p>
                      <a:pPr algn="just"/>
                      <a:r>
                        <a:rPr lang="en-GB" sz="1600" kern="1200" dirty="0">
                          <a:solidFill>
                            <a:schemeClr val="tx1"/>
                          </a:solidFill>
                          <a:effectLst/>
                          <a:latin typeface="Lato" panose="020B0604020202020204" charset="0"/>
                          <a:ea typeface="Lato" panose="020B0604020202020204" charset="0"/>
                          <a:cs typeface="Lato" panose="020B0604020202020204" charset="0"/>
                        </a:rPr>
                        <a:t>Re-introduce or reinforce ground rules. Introduce the lesson with a short explanation about medicines. </a:t>
                      </a:r>
                    </a:p>
                  </a:txBody>
                  <a:tcPr anchor="ctr">
                    <a:solidFill>
                      <a:schemeClr val="bg1"/>
                    </a:solidFill>
                  </a:tcPr>
                </a:tc>
                <a:tc>
                  <a:txBody>
                    <a:bodyPr/>
                    <a:lstStyle/>
                    <a:p>
                      <a:pPr algn="ctr"/>
                      <a:r>
                        <a:rPr lang="en-GB" sz="1600" dirty="0">
                          <a:latin typeface="Lato" panose="020F0502020204030203" pitchFamily="34" charset="0"/>
                          <a:ea typeface="Lato" panose="020F0502020204030203" pitchFamily="34" charset="0"/>
                          <a:cs typeface="Lato" panose="020F0502020204030203" pitchFamily="34" charset="0"/>
                        </a:rPr>
                        <a:t>5-10 MINS</a:t>
                      </a:r>
                    </a:p>
                  </a:txBody>
                  <a:tcPr anchor="ctr">
                    <a:solidFill>
                      <a:schemeClr val="bg1"/>
                    </a:solidFill>
                  </a:tcPr>
                </a:tc>
                <a:extLst>
                  <a:ext uri="{0D108BD9-81ED-4DB2-BD59-A6C34878D82A}">
                    <a16:rowId xmlns:a16="http://schemas.microsoft.com/office/drawing/2014/main" val="2346566372"/>
                  </a:ext>
                </a:extLst>
              </a:tr>
              <a:tr h="607327">
                <a:tc>
                  <a:txBody>
                    <a:bodyPr/>
                    <a:lstStyle/>
                    <a:p>
                      <a:r>
                        <a:rPr lang="en-GB" sz="1800" dirty="0">
                          <a:latin typeface="Lato" panose="020B0604020202020204" charset="0"/>
                          <a:ea typeface="Lato" panose="020B0604020202020204" charset="0"/>
                          <a:cs typeface="Lato" panose="020B0604020202020204" charset="0"/>
                        </a:rPr>
                        <a:t>3. Feel better scenarios</a:t>
                      </a:r>
                    </a:p>
                  </a:txBody>
                  <a:tcPr anchor="ctr">
                    <a:solidFill>
                      <a:schemeClr val="bg1">
                        <a:lumMod val="95000"/>
                      </a:schemeClr>
                    </a:solidFill>
                  </a:tcPr>
                </a:tc>
                <a:tc>
                  <a:txBody>
                    <a:bodyPr/>
                    <a:lstStyle/>
                    <a:p>
                      <a:pPr algn="just"/>
                      <a:r>
                        <a:rPr lang="en-GB" sz="1600" kern="1200" dirty="0">
                          <a:solidFill>
                            <a:schemeClr val="tx1"/>
                          </a:solidFill>
                          <a:effectLst/>
                          <a:latin typeface="Lato" panose="020B0604020202020204" charset="0"/>
                          <a:ea typeface="Lato" panose="020B0604020202020204" charset="0"/>
                          <a:cs typeface="Lato" panose="020B0604020202020204" charset="0"/>
                        </a:rPr>
                        <a:t>Pupils read scenarios and suggest what will help the characters to feel better</a:t>
                      </a:r>
                    </a:p>
                  </a:txBody>
                  <a:tcPr anchor="ctr">
                    <a:solidFill>
                      <a:schemeClr val="bg1"/>
                    </a:solidFill>
                  </a:tcPr>
                </a:tc>
                <a:tc>
                  <a:txBody>
                    <a:bodyPr/>
                    <a:lstStyle/>
                    <a:p>
                      <a:pPr algn="ctr"/>
                      <a:r>
                        <a:rPr lang="en-GB" sz="1600" dirty="0">
                          <a:latin typeface="Lato" panose="020F0502020204030203" pitchFamily="34" charset="0"/>
                          <a:ea typeface="Lato" panose="020F0502020204030203" pitchFamily="34" charset="0"/>
                          <a:cs typeface="Lato" panose="020F0502020204030203" pitchFamily="34" charset="0"/>
                        </a:rPr>
                        <a:t>15 MINS</a:t>
                      </a:r>
                    </a:p>
                  </a:txBody>
                  <a:tcPr anchor="ctr">
                    <a:solidFill>
                      <a:schemeClr val="bg1"/>
                    </a:solidFill>
                  </a:tcPr>
                </a:tc>
                <a:extLst>
                  <a:ext uri="{0D108BD9-81ED-4DB2-BD59-A6C34878D82A}">
                    <a16:rowId xmlns:a16="http://schemas.microsoft.com/office/drawing/2014/main" val="62548691"/>
                  </a:ext>
                </a:extLst>
              </a:tr>
              <a:tr h="519898">
                <a:tc>
                  <a:txBody>
                    <a:bodyPr/>
                    <a:lstStyle/>
                    <a:p>
                      <a:r>
                        <a:rPr lang="en-GB" sz="1800" dirty="0">
                          <a:latin typeface="Lato" panose="020B0604020202020204" charset="0"/>
                          <a:ea typeface="Lato" panose="020B0604020202020204" charset="0"/>
                          <a:cs typeface="Lato" panose="020B0604020202020204" charset="0"/>
                        </a:rPr>
                        <a:t>4. Different medicines hunt</a:t>
                      </a:r>
                    </a:p>
                  </a:txBody>
                  <a:tcPr anchor="ctr">
                    <a:solidFill>
                      <a:schemeClr val="bg1">
                        <a:lumMod val="95000"/>
                      </a:schemeClr>
                    </a:solidFill>
                  </a:tcPr>
                </a:tc>
                <a:tc>
                  <a:txBody>
                    <a:bodyPr/>
                    <a:lstStyle/>
                    <a:p>
                      <a:pPr algn="just"/>
                      <a:r>
                        <a:rPr lang="en-GB" sz="1600" kern="1200" dirty="0">
                          <a:solidFill>
                            <a:schemeClr val="tx1"/>
                          </a:solidFill>
                          <a:effectLst/>
                          <a:latin typeface="Lato" panose="020B0604020202020204" charset="0"/>
                          <a:ea typeface="Lato" panose="020B0604020202020204" charset="0"/>
                          <a:cs typeface="Lato" panose="020B0604020202020204" charset="0"/>
                        </a:rPr>
                        <a:t>Pairs of pupils describe different types of medicine, what it looks like, how it is used, where on the body and why </a:t>
                      </a:r>
                    </a:p>
                  </a:txBody>
                  <a:tcPr anchor="ctr">
                    <a:solidFill>
                      <a:schemeClr val="bg1"/>
                    </a:solidFill>
                  </a:tcPr>
                </a:tc>
                <a:tc>
                  <a:txBody>
                    <a:bodyPr/>
                    <a:lstStyle/>
                    <a:p>
                      <a:pPr algn="ctr"/>
                      <a:r>
                        <a:rPr lang="en-GB" sz="1600" dirty="0">
                          <a:latin typeface="Lato" panose="020F0502020204030203" pitchFamily="34" charset="0"/>
                          <a:ea typeface="Lato" panose="020F0502020204030203" pitchFamily="34" charset="0"/>
                          <a:cs typeface="Lato" panose="020F0502020204030203" pitchFamily="34" charset="0"/>
                        </a:rPr>
                        <a:t>10 MINS</a:t>
                      </a:r>
                    </a:p>
                  </a:txBody>
                  <a:tcPr anchor="ctr">
                    <a:solidFill>
                      <a:schemeClr val="bg1"/>
                    </a:solidFill>
                  </a:tcPr>
                </a:tc>
                <a:extLst>
                  <a:ext uri="{0D108BD9-81ED-4DB2-BD59-A6C34878D82A}">
                    <a16:rowId xmlns:a16="http://schemas.microsoft.com/office/drawing/2014/main" val="1658251162"/>
                  </a:ext>
                </a:extLst>
              </a:tr>
              <a:tr h="523816">
                <a:tc>
                  <a:txBody>
                    <a:bodyPr/>
                    <a:lstStyle/>
                    <a:p>
                      <a:r>
                        <a:rPr lang="en-GB" sz="1800" dirty="0">
                          <a:latin typeface="Lato" panose="020B0604020202020204" charset="0"/>
                          <a:ea typeface="Lato" panose="020B0604020202020204" charset="0"/>
                          <a:cs typeface="Lato" panose="020B0604020202020204" charset="0"/>
                        </a:rPr>
                        <a:t>5. Keeping healthy case study</a:t>
                      </a:r>
                    </a:p>
                  </a:txBody>
                  <a:tcPr anchor="ctr">
                    <a:solidFill>
                      <a:schemeClr val="bg1">
                        <a:lumMod val="95000"/>
                      </a:schemeClr>
                    </a:solidFill>
                  </a:tcPr>
                </a:tc>
                <a:tc>
                  <a:txBody>
                    <a:bodyPr/>
                    <a:lstStyle/>
                    <a:p>
                      <a:pPr>
                        <a:lnSpc>
                          <a:spcPts val="1500"/>
                        </a:lnSpc>
                        <a:spcAft>
                          <a:spcPts val="600"/>
                        </a:spcAft>
                      </a:pPr>
                      <a:r>
                        <a:rPr lang="en-GB" sz="1600" kern="1200" dirty="0">
                          <a:solidFill>
                            <a:schemeClr val="tx1"/>
                          </a:solidFill>
                          <a:effectLst/>
                          <a:latin typeface="Lato" panose="020B0604020202020204" charset="0"/>
                          <a:ea typeface="Lato" panose="020B0604020202020204" charset="0"/>
                          <a:cs typeface="Lato" panose="020B0604020202020204" charset="0"/>
                        </a:rPr>
                        <a:t>Pupils explore a case study about someone who needs to use medicine every day to stay healthy </a:t>
                      </a:r>
                      <a:endParaRPr lang="en-GB" sz="1600" dirty="0">
                        <a:effectLst/>
                        <a:latin typeface="Lato" panose="020B0604020202020204" charset="0"/>
                        <a:ea typeface="Lato" panose="020B0604020202020204" charset="0"/>
                        <a:cs typeface="Lato" panose="020B0604020202020204" charset="0"/>
                      </a:endParaRPr>
                    </a:p>
                  </a:txBody>
                  <a:tcPr anchor="ctr">
                    <a:solidFill>
                      <a:schemeClr val="bg1"/>
                    </a:solidFill>
                  </a:tcPr>
                </a:tc>
                <a:tc>
                  <a:txBody>
                    <a:bodyPr/>
                    <a:lstStyle/>
                    <a:p>
                      <a:pPr algn="ctr"/>
                      <a:r>
                        <a:rPr lang="en-GB" sz="1600" dirty="0">
                          <a:latin typeface="Lato" panose="020F0502020204030203" pitchFamily="34" charset="0"/>
                          <a:ea typeface="Lato" panose="020F0502020204030203" pitchFamily="34" charset="0"/>
                          <a:cs typeface="Lato" panose="020F0502020204030203" pitchFamily="34" charset="0"/>
                        </a:rPr>
                        <a:t>10 MINS</a:t>
                      </a:r>
                    </a:p>
                  </a:txBody>
                  <a:tcPr anchor="ctr">
                    <a:solidFill>
                      <a:schemeClr val="bg1"/>
                    </a:solidFill>
                  </a:tcPr>
                </a:tc>
                <a:extLst>
                  <a:ext uri="{0D108BD9-81ED-4DB2-BD59-A6C34878D82A}">
                    <a16:rowId xmlns:a16="http://schemas.microsoft.com/office/drawing/2014/main" val="780862879"/>
                  </a:ext>
                </a:extLst>
              </a:tr>
              <a:tr h="594360">
                <a:tc>
                  <a:txBody>
                    <a:bodyPr/>
                    <a:lstStyle/>
                    <a:p>
                      <a:r>
                        <a:rPr lang="en-GB" sz="1800" dirty="0">
                          <a:latin typeface="Lato" panose="020B0604020202020204" charset="0"/>
                          <a:ea typeface="Lato" panose="020B0604020202020204" charset="0"/>
                          <a:cs typeface="Lato" panose="020B0604020202020204" charset="0"/>
                        </a:rPr>
                        <a:t>6. Give me 5</a:t>
                      </a:r>
                    </a:p>
                  </a:txBody>
                  <a:tcPr anchor="ctr">
                    <a:solidFill>
                      <a:schemeClr val="bg1">
                        <a:lumMod val="95000"/>
                      </a:schemeClr>
                    </a:solidFill>
                  </a:tcPr>
                </a:tc>
                <a:tc>
                  <a:txBody>
                    <a:bodyPr/>
                    <a:lstStyle/>
                    <a:p>
                      <a:r>
                        <a:rPr lang="en-GB" sz="1600" kern="1200" dirty="0">
                          <a:solidFill>
                            <a:schemeClr val="tx1"/>
                          </a:solidFill>
                          <a:effectLst/>
                          <a:latin typeface="Lato" panose="020B0604020202020204" charset="0"/>
                          <a:ea typeface="Lato" panose="020B0604020202020204" charset="0"/>
                          <a:cs typeface="Lato" panose="020B0604020202020204" charset="0"/>
                        </a:rPr>
                        <a:t>Pupils think of people who help them stay healthy and well and what they do</a:t>
                      </a: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latin typeface="Lato" panose="020F0502020204030203" pitchFamily="34" charset="0"/>
                          <a:ea typeface="Lato" panose="020F0502020204030203" pitchFamily="34" charset="0"/>
                          <a:cs typeface="Lato" panose="020F0502020204030203" pitchFamily="34" charset="0"/>
                        </a:rPr>
                        <a:t>5 MINS</a:t>
                      </a:r>
                    </a:p>
                  </a:txBody>
                  <a:tcPr anchor="ctr">
                    <a:solidFill>
                      <a:schemeClr val="bg1"/>
                    </a:solidFill>
                  </a:tcPr>
                </a:tc>
                <a:extLst>
                  <a:ext uri="{0D108BD9-81ED-4DB2-BD59-A6C34878D82A}">
                    <a16:rowId xmlns:a16="http://schemas.microsoft.com/office/drawing/2014/main" val="973255416"/>
                  </a:ext>
                </a:extLst>
              </a:tr>
            </a:tbl>
          </a:graphicData>
        </a:graphic>
      </p:graphicFrame>
      <p:sp>
        <p:nvSpPr>
          <p:cNvPr id="9" name="TextBox 8"/>
          <p:cNvSpPr txBox="1"/>
          <p:nvPr/>
        </p:nvSpPr>
        <p:spPr>
          <a:xfrm>
            <a:off x="9869891" y="86438"/>
            <a:ext cx="2110827" cy="954107"/>
          </a:xfrm>
          <a:prstGeom prst="rect">
            <a:avLst/>
          </a:prstGeom>
          <a:solidFill>
            <a:srgbClr val="95519E"/>
          </a:solidFill>
          <a:ln>
            <a:solidFill>
              <a:schemeClr val="bg1"/>
            </a:solidFill>
            <a:prstDash val="dash"/>
          </a:ln>
        </p:spPr>
        <p:txBody>
          <a:bodyPr wrap="square" rtlCol="0" anchor="ctr" anchorCtr="1">
            <a:spAutoFit/>
          </a:bodyPr>
          <a:lstStyle/>
          <a:p>
            <a:r>
              <a:rPr lang="en-GB" sz="2800" dirty="0">
                <a:solidFill>
                  <a:schemeClr val="bg1"/>
                </a:solidFill>
                <a:latin typeface="League Spartan" panose="00000800000000000000" pitchFamily="50" charset="0"/>
                <a:ea typeface="Lato" panose="020F0502020204030203" pitchFamily="34" charset="0"/>
                <a:cs typeface="Lato" panose="020F0502020204030203" pitchFamily="34" charset="0"/>
              </a:rPr>
              <a:t>Teacher </a:t>
            </a:r>
          </a:p>
          <a:p>
            <a:r>
              <a:rPr lang="en-GB" sz="2800" dirty="0">
                <a:solidFill>
                  <a:schemeClr val="bg1"/>
                </a:solidFill>
                <a:latin typeface="League Spartan" panose="00000800000000000000" pitchFamily="50" charset="0"/>
                <a:ea typeface="Lato" panose="020F0502020204030203" pitchFamily="34" charset="0"/>
                <a:cs typeface="Lato" panose="020F0502020204030203" pitchFamily="34" charset="0"/>
              </a:rPr>
              <a:t>slide</a:t>
            </a:r>
          </a:p>
        </p:txBody>
      </p:sp>
      <p:sp>
        <p:nvSpPr>
          <p:cNvPr id="7" name="Footer Placeholder 1">
            <a:extLst>
              <a:ext uri="{FF2B5EF4-FFF2-40B4-BE49-F238E27FC236}">
                <a16:creationId xmlns:a16="http://schemas.microsoft.com/office/drawing/2014/main" id="{62C255B8-713B-45BA-8F94-29C7A52B57E1}"/>
              </a:ext>
            </a:extLst>
          </p:cNvPr>
          <p:cNvSpPr txBox="1">
            <a:spLocks/>
          </p:cNvSpPr>
          <p:nvPr/>
        </p:nvSpPr>
        <p:spPr>
          <a:xfrm>
            <a:off x="0" y="6558386"/>
            <a:ext cx="12192000" cy="307975"/>
          </a:xfrm>
          <a:prstGeom prst="rect">
            <a:avLst/>
          </a:prstGeom>
          <a:noFill/>
        </p:spPr>
        <p:txBody>
          <a:bodyPr vert="horz" lIns="91440" tIns="45720" rIns="91440" bIns="45720" rtlCol="0" anchor="ctr"/>
          <a:lstStyle>
            <a:defPPr>
              <a:defRPr lang="en-US"/>
            </a:defPPr>
            <a:lvl1pPr marL="0" algn="ctr" defTabSz="914400" rtl="0" eaLnBrk="1" latinLnBrk="0" hangingPunct="1">
              <a:defRPr sz="14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 PSHE Association 2020 	 </a:t>
            </a:r>
          </a:p>
        </p:txBody>
      </p:sp>
      <p:graphicFrame>
        <p:nvGraphicFramePr>
          <p:cNvPr id="3" name="Table 2">
            <a:extLst>
              <a:ext uri="{FF2B5EF4-FFF2-40B4-BE49-F238E27FC236}">
                <a16:creationId xmlns:a16="http://schemas.microsoft.com/office/drawing/2014/main" id="{0E7D015B-2C46-47ED-B91D-96811C6A8E02}"/>
              </a:ext>
            </a:extLst>
          </p:cNvPr>
          <p:cNvGraphicFramePr>
            <a:graphicFrameLocks noGrp="1"/>
          </p:cNvGraphicFramePr>
          <p:nvPr>
            <p:extLst>
              <p:ext uri="{D42A27DB-BD31-4B8C-83A1-F6EECF244321}">
                <p14:modId xmlns:p14="http://schemas.microsoft.com/office/powerpoint/2010/main" val="2182407112"/>
              </p:ext>
            </p:extLst>
          </p:nvPr>
        </p:nvGraphicFramePr>
        <p:xfrm>
          <a:off x="190003" y="5097257"/>
          <a:ext cx="11811989" cy="822960"/>
        </p:xfrm>
        <a:graphic>
          <a:graphicData uri="http://schemas.openxmlformats.org/drawingml/2006/table">
            <a:tbl>
              <a:tblPr firstRow="1" bandRow="1">
                <a:tableStyleId>{5940675A-B579-460E-94D1-54222C63F5DA}</a:tableStyleId>
              </a:tblPr>
              <a:tblGrid>
                <a:gridCol w="3311183">
                  <a:extLst>
                    <a:ext uri="{9D8B030D-6E8A-4147-A177-3AD203B41FA5}">
                      <a16:colId xmlns:a16="http://schemas.microsoft.com/office/drawing/2014/main" val="929058085"/>
                    </a:ext>
                  </a:extLst>
                </a:gridCol>
                <a:gridCol w="6785811">
                  <a:extLst>
                    <a:ext uri="{9D8B030D-6E8A-4147-A177-3AD203B41FA5}">
                      <a16:colId xmlns:a16="http://schemas.microsoft.com/office/drawing/2014/main" val="3650306894"/>
                    </a:ext>
                  </a:extLst>
                </a:gridCol>
                <a:gridCol w="1714995">
                  <a:extLst>
                    <a:ext uri="{9D8B030D-6E8A-4147-A177-3AD203B41FA5}">
                      <a16:colId xmlns:a16="http://schemas.microsoft.com/office/drawing/2014/main" val="2422526159"/>
                    </a:ext>
                  </a:extLst>
                </a:gridCol>
              </a:tblGrid>
              <a:tr h="594360">
                <a:tc>
                  <a:txBody>
                    <a:bodyPr/>
                    <a:lstStyle/>
                    <a:p>
                      <a:r>
                        <a:rPr lang="en-GB" sz="1800" dirty="0">
                          <a:latin typeface="Lato" panose="020B0604020202020204" charset="0"/>
                          <a:ea typeface="Lato" panose="020B0604020202020204" charset="0"/>
                          <a:cs typeface="Lato" panose="020B0604020202020204" charset="0"/>
                        </a:rPr>
                        <a:t>7. Plenary/signposting support</a:t>
                      </a:r>
                    </a:p>
                  </a:txBody>
                  <a:tcPr anchor="ctr">
                    <a:solidFill>
                      <a:schemeClr val="bg1">
                        <a:lumMod val="95000"/>
                      </a:schemeClr>
                    </a:solidFill>
                  </a:tcPr>
                </a:tc>
                <a:tc>
                  <a:txBody>
                    <a:bodyPr/>
                    <a:lstStyle/>
                    <a:p>
                      <a:pPr algn="just"/>
                      <a:r>
                        <a:rPr lang="en-GB" sz="1600" kern="1200" dirty="0">
                          <a:solidFill>
                            <a:schemeClr val="tx1"/>
                          </a:solidFill>
                          <a:effectLst/>
                          <a:latin typeface="Lato" panose="020B0604020202020204" charset="0"/>
                          <a:ea typeface="Lato" panose="020B0604020202020204" charset="0"/>
                          <a:cs typeface="Lato" panose="020B0604020202020204" charset="0"/>
                        </a:rPr>
                        <a:t>Pupils name one thing that can help someone feel better. Explain the importance of only using medicines with the guidance of a trusted adult and telling them if they feel unwell</a:t>
                      </a: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latin typeface="Lato" panose="020F0502020204030203" pitchFamily="34" charset="0"/>
                          <a:ea typeface="Lato" panose="020F0502020204030203" pitchFamily="34" charset="0"/>
                          <a:cs typeface="Lato" panose="020F0502020204030203" pitchFamily="34" charset="0"/>
                        </a:rPr>
                        <a:t>5-10 MINS</a:t>
                      </a:r>
                    </a:p>
                  </a:txBody>
                  <a:tcPr anchor="ctr">
                    <a:solidFill>
                      <a:schemeClr val="bg1"/>
                    </a:solidFill>
                  </a:tcPr>
                </a:tc>
                <a:extLst>
                  <a:ext uri="{0D108BD9-81ED-4DB2-BD59-A6C34878D82A}">
                    <a16:rowId xmlns:a16="http://schemas.microsoft.com/office/drawing/2014/main" val="1263573321"/>
                  </a:ext>
                </a:extLst>
              </a:tr>
            </a:tbl>
          </a:graphicData>
        </a:graphic>
      </p:graphicFrame>
      <p:graphicFrame>
        <p:nvGraphicFramePr>
          <p:cNvPr id="8" name="Table 7">
            <a:extLst>
              <a:ext uri="{FF2B5EF4-FFF2-40B4-BE49-F238E27FC236}">
                <a16:creationId xmlns:a16="http://schemas.microsoft.com/office/drawing/2014/main" id="{F5E2C9FD-5818-433E-8B7C-90A7043A80C0}"/>
              </a:ext>
            </a:extLst>
          </p:cNvPr>
          <p:cNvGraphicFramePr>
            <a:graphicFrameLocks noGrp="1"/>
          </p:cNvGraphicFramePr>
          <p:nvPr>
            <p:extLst>
              <p:ext uri="{D42A27DB-BD31-4B8C-83A1-F6EECF244321}">
                <p14:modId xmlns:p14="http://schemas.microsoft.com/office/powerpoint/2010/main" val="1524958098"/>
              </p:ext>
            </p:extLst>
          </p:nvPr>
        </p:nvGraphicFramePr>
        <p:xfrm>
          <a:off x="190003" y="5898247"/>
          <a:ext cx="11811989" cy="594360"/>
        </p:xfrm>
        <a:graphic>
          <a:graphicData uri="http://schemas.openxmlformats.org/drawingml/2006/table">
            <a:tbl>
              <a:tblPr firstRow="1" bandRow="1">
                <a:tableStyleId>{5940675A-B579-460E-94D1-54222C63F5DA}</a:tableStyleId>
              </a:tblPr>
              <a:tblGrid>
                <a:gridCol w="3311183">
                  <a:extLst>
                    <a:ext uri="{9D8B030D-6E8A-4147-A177-3AD203B41FA5}">
                      <a16:colId xmlns:a16="http://schemas.microsoft.com/office/drawing/2014/main" val="929058085"/>
                    </a:ext>
                  </a:extLst>
                </a:gridCol>
                <a:gridCol w="6785811">
                  <a:extLst>
                    <a:ext uri="{9D8B030D-6E8A-4147-A177-3AD203B41FA5}">
                      <a16:colId xmlns:a16="http://schemas.microsoft.com/office/drawing/2014/main" val="3650306894"/>
                    </a:ext>
                  </a:extLst>
                </a:gridCol>
                <a:gridCol w="1714995">
                  <a:extLst>
                    <a:ext uri="{9D8B030D-6E8A-4147-A177-3AD203B41FA5}">
                      <a16:colId xmlns:a16="http://schemas.microsoft.com/office/drawing/2014/main" val="2422526159"/>
                    </a:ext>
                  </a:extLst>
                </a:gridCol>
              </a:tblGrid>
              <a:tr h="594360">
                <a:tc>
                  <a:txBody>
                    <a:bodyPr/>
                    <a:lstStyle/>
                    <a:p>
                      <a:r>
                        <a:rPr lang="en-GB" sz="1800" dirty="0">
                          <a:latin typeface="Lato" panose="020B0604020202020204" charset="0"/>
                          <a:ea typeface="Lato" panose="020B0604020202020204" charset="0"/>
                          <a:cs typeface="Lato" panose="020B0604020202020204" charset="0"/>
                        </a:rPr>
                        <a:t>8. End-point assessment</a:t>
                      </a:r>
                    </a:p>
                  </a:txBody>
                  <a:tcPr anchor="ctr">
                    <a:solidFill>
                      <a:schemeClr val="bg1">
                        <a:lumMod val="95000"/>
                      </a:schemeClr>
                    </a:solidFill>
                  </a:tcPr>
                </a:tc>
                <a:tc>
                  <a:txBody>
                    <a:bodyPr/>
                    <a:lstStyle/>
                    <a:p>
                      <a:r>
                        <a:rPr lang="en-GB" sz="1600" kern="1200" dirty="0">
                          <a:solidFill>
                            <a:schemeClr val="tx1"/>
                          </a:solidFill>
                          <a:effectLst/>
                          <a:latin typeface="Lato" panose="020B0604020202020204" charset="0"/>
                          <a:ea typeface="Lato" panose="020B0604020202020204" charset="0"/>
                          <a:cs typeface="Lato" panose="020B0604020202020204" charset="0"/>
                        </a:rPr>
                        <a:t>Pupils add to their baseline assessment activity, </a:t>
                      </a:r>
                      <a:r>
                        <a:rPr lang="en-GB" sz="1600" i="1" kern="1200" dirty="0">
                          <a:solidFill>
                            <a:schemeClr val="tx1"/>
                          </a:solidFill>
                          <a:effectLst/>
                          <a:latin typeface="Lato" panose="020B0604020202020204" charset="0"/>
                          <a:ea typeface="Lato" panose="020B0604020202020204" charset="0"/>
                          <a:cs typeface="Lato" panose="020B0604020202020204" charset="0"/>
                        </a:rPr>
                        <a:t>medicines mind-map,</a:t>
                      </a:r>
                      <a:r>
                        <a:rPr lang="en-GB" sz="1600" kern="1200" dirty="0">
                          <a:solidFill>
                            <a:schemeClr val="tx1"/>
                          </a:solidFill>
                          <a:effectLst/>
                          <a:latin typeface="Lato" panose="020B0604020202020204" charset="0"/>
                          <a:ea typeface="Lato" panose="020B0604020202020204" charset="0"/>
                          <a:cs typeface="Lato" panose="020B0604020202020204" charset="0"/>
                        </a:rPr>
                        <a:t> to demonstrate their new learning about medicines</a:t>
                      </a: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latin typeface="Lato" panose="020F0502020204030203" pitchFamily="34" charset="0"/>
                          <a:ea typeface="Lato" panose="020F0502020204030203" pitchFamily="34" charset="0"/>
                          <a:cs typeface="Lato" panose="020F0502020204030203" pitchFamily="34" charset="0"/>
                        </a:rPr>
                        <a:t>5-10 MINS</a:t>
                      </a:r>
                    </a:p>
                  </a:txBody>
                  <a:tcPr anchor="ctr">
                    <a:solidFill>
                      <a:schemeClr val="bg1"/>
                    </a:solidFill>
                  </a:tcPr>
                </a:tc>
                <a:extLst>
                  <a:ext uri="{0D108BD9-81ED-4DB2-BD59-A6C34878D82A}">
                    <a16:rowId xmlns:a16="http://schemas.microsoft.com/office/drawing/2014/main" val="1263573321"/>
                  </a:ext>
                </a:extLst>
              </a:tr>
            </a:tbl>
          </a:graphicData>
        </a:graphic>
      </p:graphicFrame>
    </p:spTree>
    <p:extLst>
      <p:ext uri="{BB962C8B-B14F-4D97-AF65-F5344CB8AC3E}">
        <p14:creationId xmlns:p14="http://schemas.microsoft.com/office/powerpoint/2010/main" val="21537256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043336" y="3717277"/>
            <a:ext cx="10096499" cy="2000548"/>
          </a:xfrm>
          <a:prstGeom prst="rect">
            <a:avLst/>
          </a:prstGeom>
          <a:noFill/>
        </p:spPr>
        <p:txBody>
          <a:bodyPr wrap="square" rtlCol="0">
            <a:spAutoFit/>
          </a:bodyPr>
          <a:lstStyle/>
          <a:p>
            <a:pPr algn="ctr"/>
            <a:r>
              <a:rPr kumimoji="0" lang="en-GB" sz="4800" b="1" i="0" u="none" strike="noStrike" kern="1200" cap="none" spc="0" normalizeH="0" baseline="0" noProof="0" dirty="0">
                <a:ln>
                  <a:noFill/>
                </a:ln>
                <a:effectLst/>
                <a:uLnTx/>
                <a:uFillTx/>
                <a:latin typeface="League Spartan" panose="00000800000000000000" pitchFamily="50" charset="0"/>
              </a:rPr>
              <a:t>Lesson 2</a:t>
            </a:r>
            <a:endParaRPr lang="en-GB" sz="4800" b="1" dirty="0">
              <a:solidFill>
                <a:srgbClr val="95519E"/>
              </a:solidFill>
              <a:latin typeface="League Spartan" panose="00000800000000000000" pitchFamily="50" charset="0"/>
            </a:endParaRPr>
          </a:p>
          <a:p>
            <a:pPr algn="ctr"/>
            <a:r>
              <a:rPr lang="en-GB" sz="4800" b="1" dirty="0">
                <a:solidFill>
                  <a:srgbClr val="95519E"/>
                </a:solidFill>
                <a:latin typeface="League Spartan" panose="020B0604020202020204" charset="0"/>
              </a:rPr>
              <a:t>Keeping healthy: medicines</a:t>
            </a:r>
            <a:endParaRPr lang="en-GB" sz="4800" dirty="0">
              <a:solidFill>
                <a:srgbClr val="95519E"/>
              </a:solidFill>
              <a:latin typeface="League Spartan" panose="020B060402020202020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effectLst/>
              <a:uLnTx/>
              <a:uFillTx/>
              <a:latin typeface="League Spartan" panose="00000800000000000000" pitchFamily="50" charset="0"/>
            </a:endParaRPr>
          </a:p>
        </p:txBody>
      </p:sp>
      <p:sp>
        <p:nvSpPr>
          <p:cNvPr id="2" name="Slide Number Placeholder 1"/>
          <p:cNvSpPr>
            <a:spLocks noGrp="1"/>
          </p:cNvSpPr>
          <p:nvPr>
            <p:ph type="sldNum" sz="quarter" idx="12"/>
          </p:nvPr>
        </p:nvSpPr>
        <p:spPr>
          <a:xfrm>
            <a:off x="11217875" y="6479919"/>
            <a:ext cx="644611" cy="365125"/>
          </a:xfrm>
          <a:prstGeom prst="rect">
            <a:avLst/>
          </a:prstGeom>
        </p:spPr>
        <p:txBody>
          <a:bodyPr/>
          <a:lstStyle/>
          <a:p>
            <a:fld id="{2D651D86-383D-45DB-A701-76B5BFCFE28F}" type="slidenum">
              <a:rPr lang="en-GB" smtClean="0"/>
              <a:t>9</a:t>
            </a:fld>
            <a:endParaRPr lang="en-GB" dirty="0"/>
          </a:p>
        </p:txBody>
      </p:sp>
      <p:sp>
        <p:nvSpPr>
          <p:cNvPr id="10" name="Footer Placeholder 3"/>
          <p:cNvSpPr>
            <a:spLocks noGrp="1"/>
          </p:cNvSpPr>
          <p:nvPr>
            <p:ph type="ftr" sz="quarter" idx="11"/>
          </p:nvPr>
        </p:nvSpPr>
        <p:spPr>
          <a:xfrm>
            <a:off x="-4412" y="6391510"/>
            <a:ext cx="12192000" cy="365125"/>
          </a:xfrm>
        </p:spPr>
        <p:txBody>
          <a:bodyPr/>
          <a:lstStyle/>
          <a:p>
            <a:r>
              <a:rPr lang="en-GB" sz="1050" dirty="0"/>
              <a:t>© PSHE Association 2020 </a:t>
            </a:r>
            <a:r>
              <a:rPr lang="en-GB" dirty="0"/>
              <a:t>	 </a:t>
            </a:r>
          </a:p>
        </p:txBody>
      </p:sp>
      <p:pic>
        <p:nvPicPr>
          <p:cNvPr id="3" name="Picture 2">
            <a:extLst>
              <a:ext uri="{FF2B5EF4-FFF2-40B4-BE49-F238E27FC236}">
                <a16:creationId xmlns:a16="http://schemas.microsoft.com/office/drawing/2014/main" id="{08F08137-0D75-4755-8426-688814441BDB}"/>
              </a:ext>
            </a:extLst>
          </p:cNvPr>
          <p:cNvPicPr>
            <a:picLocks noChangeAspect="1"/>
          </p:cNvPicPr>
          <p:nvPr/>
        </p:nvPicPr>
        <p:blipFill rotWithShape="1">
          <a:blip r:embed="rId3"/>
          <a:srcRect t="14231" b="15300"/>
          <a:stretch/>
        </p:blipFill>
        <p:spPr>
          <a:xfrm>
            <a:off x="3859743" y="483344"/>
            <a:ext cx="4463684" cy="3145524"/>
          </a:xfrm>
          <a:prstGeom prst="rect">
            <a:avLst/>
          </a:prstGeom>
        </p:spPr>
      </p:pic>
    </p:spTree>
    <p:extLst>
      <p:ext uri="{BB962C8B-B14F-4D97-AF65-F5344CB8AC3E}">
        <p14:creationId xmlns:p14="http://schemas.microsoft.com/office/powerpoint/2010/main" val="2432468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TotalTime>
  <Words>2790</Words>
  <Application>Microsoft Office PowerPoint</Application>
  <PresentationFormat>Widescreen</PresentationFormat>
  <Paragraphs>298</Paragraphs>
  <Slides>21</Slides>
  <Notes>21</Notes>
  <HiddenSlides>8</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Gill Sans MT</vt:lpstr>
      <vt:lpstr>League Spartan</vt:lpstr>
      <vt:lpstr>Arial</vt:lpstr>
      <vt:lpstr>Open Sans Light</vt:lpstr>
      <vt:lpstr>Wingdings</vt:lpstr>
      <vt:lpstr>Calibri</vt:lpstr>
      <vt:lpstr>Calibri Light</vt:lpstr>
      <vt:lpstr>Times New Roman</vt:lpstr>
      <vt:lpstr>Lato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Different types of medicines</vt:lpstr>
      <vt:lpstr>PowerPoint Presentation</vt:lpstr>
      <vt:lpstr>Did you think of…</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Lydia Stober</dc:creator>
  <cp:lastModifiedBy>Jenny Fox</cp:lastModifiedBy>
  <cp:revision>66</cp:revision>
  <dcterms:created xsi:type="dcterms:W3CDTF">2020-08-05T08:42:38Z</dcterms:created>
  <dcterms:modified xsi:type="dcterms:W3CDTF">2020-09-17T08:39:14Z</dcterms:modified>
</cp:coreProperties>
</file>